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23" r:id="rId2"/>
    <p:sldId id="301" r:id="rId3"/>
    <p:sldId id="302" r:id="rId4"/>
    <p:sldId id="329" r:id="rId5"/>
    <p:sldId id="303" r:id="rId6"/>
    <p:sldId id="309" r:id="rId7"/>
    <p:sldId id="307" r:id="rId8"/>
    <p:sldId id="310" r:id="rId9"/>
    <p:sldId id="311" r:id="rId10"/>
    <p:sldId id="312" r:id="rId11"/>
    <p:sldId id="313" r:id="rId12"/>
    <p:sldId id="314" r:id="rId13"/>
    <p:sldId id="315" r:id="rId14"/>
    <p:sldId id="260" r:id="rId15"/>
    <p:sldId id="261" r:id="rId16"/>
    <p:sldId id="262" r:id="rId17"/>
    <p:sldId id="263" r:id="rId18"/>
    <p:sldId id="264" r:id="rId19"/>
    <p:sldId id="265" r:id="rId20"/>
    <p:sldId id="269" r:id="rId21"/>
    <p:sldId id="270" r:id="rId22"/>
    <p:sldId id="271" r:id="rId23"/>
    <p:sldId id="273" r:id="rId24"/>
    <p:sldId id="274" r:id="rId25"/>
    <p:sldId id="275" r:id="rId26"/>
    <p:sldId id="277" r:id="rId27"/>
    <p:sldId id="278" r:id="rId28"/>
    <p:sldId id="279" r:id="rId29"/>
    <p:sldId id="276" r:id="rId30"/>
    <p:sldId id="280" r:id="rId31"/>
    <p:sldId id="282" r:id="rId32"/>
    <p:sldId id="283" r:id="rId33"/>
    <p:sldId id="284" r:id="rId34"/>
    <p:sldId id="285" r:id="rId35"/>
    <p:sldId id="286" r:id="rId36"/>
    <p:sldId id="292" r:id="rId37"/>
    <p:sldId id="291" r:id="rId38"/>
    <p:sldId id="289" r:id="rId39"/>
    <p:sldId id="294" r:id="rId40"/>
    <p:sldId id="295" r:id="rId41"/>
    <p:sldId id="299" r:id="rId42"/>
    <p:sldId id="288" r:id="rId43"/>
    <p:sldId id="287" r:id="rId44"/>
    <p:sldId id="326" r:id="rId45"/>
    <p:sldId id="327" r:id="rId46"/>
    <p:sldId id="32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06285358025276"/>
          <c:y val="0.15544862839725693"/>
          <c:w val="0.69799697508485925"/>
          <c:h val="0.68517303784607564"/>
        </c:manualLayout>
      </c:layout>
      <c:lineChart>
        <c:grouping val="standard"/>
        <c:varyColors val="0"/>
        <c:ser>
          <c:idx val="0"/>
          <c:order val="0"/>
          <c:spPr>
            <a:ln>
              <a:solidFill>
                <a:srgbClr val="FFFF00"/>
              </a:solidFill>
            </a:ln>
          </c:spPr>
          <c:marker>
            <c:symbol val="diamond"/>
            <c:size val="5"/>
            <c:spPr>
              <a:solidFill>
                <a:schemeClr val="bg1"/>
              </a:solidFill>
              <a:ln>
                <a:solidFill>
                  <a:srgbClr val="FFFF00"/>
                </a:solidFill>
              </a:ln>
            </c:spPr>
          </c:marker>
          <c:dLbls>
            <c:dLbl>
              <c:idx val="0"/>
              <c:layout>
                <c:manualLayout>
                  <c:x val="-5.2785923753665691E-2"/>
                  <c:y val="1.4112903225806526E-2"/>
                </c:manualLayout>
              </c:layout>
              <c:showLegendKey val="0"/>
              <c:showVal val="1"/>
              <c:showCatName val="0"/>
              <c:showSerName val="0"/>
              <c:showPercent val="0"/>
              <c:showBubbleSize val="0"/>
            </c:dLbl>
            <c:spPr>
              <a:noFill/>
            </c:spPr>
            <c:txPr>
              <a:bodyPr/>
              <a:lstStyle/>
              <a:p>
                <a:pPr>
                  <a:defRPr b="1"/>
                </a:pPr>
                <a:endParaRPr lang="en-US"/>
              </a:p>
            </c:txPr>
            <c:showLegendKey val="0"/>
            <c:showVal val="1"/>
            <c:showCatName val="0"/>
            <c:showSerName val="0"/>
            <c:showPercent val="0"/>
            <c:showBubbleSize val="0"/>
            <c:showLeaderLines val="0"/>
          </c:dLbls>
          <c:cat>
            <c:strRef>
              <c:f>'Compare Nat''l Prior 2 Years'!$K$6:$K$7</c:f>
              <c:strCache>
                <c:ptCount val="2"/>
                <c:pt idx="0">
                  <c:v>FY 2009 Official</c:v>
                </c:pt>
                <c:pt idx="1">
                  <c:v>FY 2010 Official</c:v>
                </c:pt>
              </c:strCache>
            </c:strRef>
          </c:cat>
          <c:val>
            <c:numRef>
              <c:f>'Compare Nat''l Prior 2 Years (2'!$C$17:$G$17</c:f>
              <c:numCache>
                <c:formatCode>0.0%</c:formatCode>
                <c:ptCount val="2"/>
                <c:pt idx="0">
                  <c:v>0.13400000000000001</c:v>
                </c:pt>
                <c:pt idx="1">
                  <c:v>0.14700000000000005</c:v>
                </c:pt>
              </c:numCache>
            </c:numRef>
          </c:val>
          <c:smooth val="0"/>
        </c:ser>
        <c:dLbls>
          <c:showLegendKey val="0"/>
          <c:showVal val="0"/>
          <c:showCatName val="0"/>
          <c:showSerName val="0"/>
          <c:showPercent val="0"/>
          <c:showBubbleSize val="0"/>
        </c:dLbls>
        <c:marker val="1"/>
        <c:smooth val="0"/>
        <c:axId val="170384768"/>
        <c:axId val="188843904"/>
      </c:lineChart>
      <c:catAx>
        <c:axId val="170384768"/>
        <c:scaling>
          <c:orientation val="minMax"/>
        </c:scaling>
        <c:delete val="0"/>
        <c:axPos val="b"/>
        <c:numFmt formatCode="General" sourceLinked="1"/>
        <c:majorTickMark val="out"/>
        <c:minorTickMark val="none"/>
        <c:tickLblPos val="nextTo"/>
        <c:txPr>
          <a:bodyPr/>
          <a:lstStyle/>
          <a:p>
            <a:pPr>
              <a:defRPr b="1"/>
            </a:pPr>
            <a:endParaRPr lang="en-US"/>
          </a:p>
        </c:txPr>
        <c:crossAx val="188843904"/>
        <c:crosses val="autoZero"/>
        <c:auto val="1"/>
        <c:lblAlgn val="ctr"/>
        <c:lblOffset val="100"/>
        <c:noMultiLvlLbl val="0"/>
      </c:catAx>
      <c:valAx>
        <c:axId val="188843904"/>
        <c:scaling>
          <c:orientation val="minMax"/>
        </c:scaling>
        <c:delete val="0"/>
        <c:axPos val="l"/>
        <c:majorGridlines>
          <c:spPr>
            <a:ln>
              <a:solidFill>
                <a:schemeClr val="bg1"/>
              </a:solidFill>
            </a:ln>
          </c:spPr>
        </c:majorGridlines>
        <c:numFmt formatCode="0.0%" sourceLinked="1"/>
        <c:majorTickMark val="out"/>
        <c:minorTickMark val="none"/>
        <c:tickLblPos val="nextTo"/>
        <c:crossAx val="170384768"/>
        <c:crosses val="autoZero"/>
        <c:crossBetween val="between"/>
      </c:valAx>
      <c:spPr>
        <a:gradFill rotWithShape="1">
          <a:gsLst>
            <a:gs pos="0">
              <a:schemeClr val="accent1">
                <a:tint val="100000"/>
                <a:shade val="100000"/>
                <a:satMod val="130000"/>
                <a:alpha val="16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FFB57-4637-45CA-B536-248980E5C732}" type="doc">
      <dgm:prSet loTypeId="urn:microsoft.com/office/officeart/2005/8/layout/hList6" loCatId="list" qsTypeId="urn:microsoft.com/office/officeart/2005/8/quickstyle/simple5" qsCatId="simple" csTypeId="urn:microsoft.com/office/officeart/2005/8/colors/accent1_2" csCatId="accent1" phldr="1"/>
      <dgm:spPr/>
      <dgm:t>
        <a:bodyPr/>
        <a:lstStyle/>
        <a:p>
          <a:endParaRPr lang="en-US"/>
        </a:p>
      </dgm:t>
    </dgm:pt>
    <dgm:pt modelId="{8DBD0037-7E23-4D31-9B76-8DB42A29FD18}">
      <dgm:prSet phldrT="[Text]">
        <dgm:style>
          <a:lnRef idx="0">
            <a:schemeClr val="accent1"/>
          </a:lnRef>
          <a:fillRef idx="3">
            <a:schemeClr val="accent1"/>
          </a:fillRef>
          <a:effectRef idx="3">
            <a:schemeClr val="accent1"/>
          </a:effectRef>
          <a:fontRef idx="minor">
            <a:schemeClr val="lt1"/>
          </a:fontRef>
        </dgm:style>
      </dgm:prSet>
      <dgm:spPr>
        <a:ln>
          <a:solidFill>
            <a:srgbClr val="00B050"/>
          </a:solidFill>
        </a:ln>
      </dgm:spPr>
      <dgm:t>
        <a:bodyPr/>
        <a:lstStyle/>
        <a:p>
          <a:r>
            <a:rPr lang="en-US" b="1" dirty="0" smtClean="0">
              <a:solidFill>
                <a:srgbClr val="FFFF00"/>
              </a:solidFill>
            </a:rPr>
            <a:t>Challenges</a:t>
          </a:r>
          <a:r>
            <a:rPr lang="en-US" b="1" dirty="0" smtClean="0">
              <a:solidFill>
                <a:schemeClr val="tx1"/>
              </a:solidFill>
            </a:rPr>
            <a:t> </a:t>
          </a:r>
          <a:r>
            <a:rPr lang="en-US" dirty="0" smtClean="0">
              <a:solidFill>
                <a:schemeClr val="tx1"/>
              </a:solidFill>
            </a:rPr>
            <a:t>(Draft)</a:t>
          </a:r>
          <a:endParaRPr lang="en-US" dirty="0">
            <a:solidFill>
              <a:schemeClr val="tx1"/>
            </a:solidFill>
          </a:endParaRPr>
        </a:p>
      </dgm:t>
    </dgm:pt>
    <dgm:pt modelId="{ACF36587-4AF4-4B61-968F-B5AE73525B63}" type="parTrans" cxnId="{B34D7EDF-987C-4076-B51C-AE4E8C274450}">
      <dgm:prSet/>
      <dgm:spPr/>
      <dgm:t>
        <a:bodyPr/>
        <a:lstStyle/>
        <a:p>
          <a:endParaRPr lang="en-US"/>
        </a:p>
      </dgm:t>
    </dgm:pt>
    <dgm:pt modelId="{6AE0A360-1DFE-4D4E-BD4F-505F72DADED6}" type="sibTrans" cxnId="{B34D7EDF-987C-4076-B51C-AE4E8C274450}">
      <dgm:prSet/>
      <dgm:spPr/>
      <dgm:t>
        <a:bodyPr/>
        <a:lstStyle/>
        <a:p>
          <a:endParaRPr lang="en-US"/>
        </a:p>
      </dgm:t>
    </dgm:pt>
    <dgm:pt modelId="{AF3BA40D-BDD5-495D-9C69-E47901D4665D}">
      <dgm:prSet phldrT="[Text]">
        <dgm:style>
          <a:lnRef idx="0">
            <a:schemeClr val="accent1"/>
          </a:lnRef>
          <a:fillRef idx="3">
            <a:schemeClr val="accent1"/>
          </a:fillRef>
          <a:effectRef idx="3">
            <a:schemeClr val="accent1"/>
          </a:effectRef>
          <a:fontRef idx="minor">
            <a:schemeClr val="lt1"/>
          </a:fontRef>
        </dgm:style>
      </dgm:prSet>
      <dgm:spPr>
        <a:ln>
          <a:solidFill>
            <a:srgbClr val="00B050"/>
          </a:solidFill>
        </a:ln>
      </dgm:spPr>
      <dgm:t>
        <a:bodyPr/>
        <a:lstStyle/>
        <a:p>
          <a:r>
            <a:rPr lang="en-US" dirty="0" smtClean="0">
              <a:solidFill>
                <a:schemeClr val="tx1"/>
              </a:solidFill>
            </a:rPr>
            <a:t>Incorrect Data Challenge (IDC)</a:t>
          </a:r>
          <a:endParaRPr lang="en-US" dirty="0">
            <a:solidFill>
              <a:schemeClr val="tx1"/>
            </a:solidFill>
          </a:endParaRPr>
        </a:p>
      </dgm:t>
    </dgm:pt>
    <dgm:pt modelId="{ACB3FA1B-6944-4A8B-B06D-AE708342433F}" type="parTrans" cxnId="{D6E8017B-2BF9-4469-9C1C-67B635C78FA6}">
      <dgm:prSet/>
      <dgm:spPr/>
      <dgm:t>
        <a:bodyPr/>
        <a:lstStyle/>
        <a:p>
          <a:endParaRPr lang="en-US"/>
        </a:p>
      </dgm:t>
    </dgm:pt>
    <dgm:pt modelId="{8162B50C-4592-498A-93C4-63C454589104}" type="sibTrans" cxnId="{D6E8017B-2BF9-4469-9C1C-67B635C78FA6}">
      <dgm:prSet/>
      <dgm:spPr/>
      <dgm:t>
        <a:bodyPr/>
        <a:lstStyle/>
        <a:p>
          <a:endParaRPr lang="en-US"/>
        </a:p>
      </dgm:t>
    </dgm:pt>
    <dgm:pt modelId="{C346379E-6A2A-4DC1-B2A6-BE06D7EC8E13}">
      <dgm:prSet phldrT="[Text]">
        <dgm:style>
          <a:lnRef idx="0">
            <a:schemeClr val="accent1"/>
          </a:lnRef>
          <a:fillRef idx="3">
            <a:schemeClr val="accent1"/>
          </a:fillRef>
          <a:effectRef idx="3">
            <a:schemeClr val="accent1"/>
          </a:effectRef>
          <a:fontRef idx="minor">
            <a:schemeClr val="lt1"/>
          </a:fontRef>
        </dgm:style>
      </dgm:prSet>
      <dgm:spPr>
        <a:ln>
          <a:solidFill>
            <a:srgbClr val="00B050"/>
          </a:solidFill>
        </a:ln>
      </dgm:spPr>
      <dgm:t>
        <a:bodyPr/>
        <a:lstStyle/>
        <a:p>
          <a:r>
            <a:rPr lang="en-US" dirty="0" smtClean="0">
              <a:solidFill>
                <a:schemeClr val="tx1"/>
              </a:solidFill>
            </a:rPr>
            <a:t>Participation Rate Index Challenge (PRI)</a:t>
          </a:r>
          <a:endParaRPr lang="en-US" dirty="0">
            <a:solidFill>
              <a:schemeClr val="tx1"/>
            </a:solidFill>
          </a:endParaRPr>
        </a:p>
      </dgm:t>
    </dgm:pt>
    <dgm:pt modelId="{2096C398-E4D7-4FDC-918F-2B4334EB727E}" type="parTrans" cxnId="{C9DE766E-A4E9-45F5-A5EC-95CE8461876E}">
      <dgm:prSet/>
      <dgm:spPr/>
      <dgm:t>
        <a:bodyPr/>
        <a:lstStyle/>
        <a:p>
          <a:endParaRPr lang="en-US"/>
        </a:p>
      </dgm:t>
    </dgm:pt>
    <dgm:pt modelId="{5CD7C7D3-A05A-43BC-98D7-DAC74F53548E}" type="sibTrans" cxnId="{C9DE766E-A4E9-45F5-A5EC-95CE8461876E}">
      <dgm:prSet/>
      <dgm:spPr/>
      <dgm:t>
        <a:bodyPr/>
        <a:lstStyle/>
        <a:p>
          <a:endParaRPr lang="en-US"/>
        </a:p>
      </dgm:t>
    </dgm:pt>
    <dgm:pt modelId="{3185FCB9-B81F-4AF1-9389-BC35C325004A}">
      <dgm:prSet phldrT="[Text]"/>
      <dgm:spPr>
        <a:solidFill>
          <a:srgbClr val="FF9900"/>
        </a:solidFill>
      </dgm:spPr>
      <dgm:t>
        <a:bodyPr/>
        <a:lstStyle/>
        <a:p>
          <a:r>
            <a:rPr lang="en-US" b="1" dirty="0" smtClean="0">
              <a:solidFill>
                <a:schemeClr val="bg1"/>
              </a:solidFill>
            </a:rPr>
            <a:t>Adjustments</a:t>
          </a:r>
          <a:r>
            <a:rPr lang="en-US" dirty="0" smtClean="0">
              <a:solidFill>
                <a:schemeClr val="tx1"/>
              </a:solidFill>
            </a:rPr>
            <a:t> (Official)</a:t>
          </a:r>
          <a:endParaRPr lang="en-US" dirty="0">
            <a:solidFill>
              <a:schemeClr val="tx1"/>
            </a:solidFill>
          </a:endParaRPr>
        </a:p>
      </dgm:t>
    </dgm:pt>
    <dgm:pt modelId="{EAE071E2-54AA-458E-B578-90AE4405D3A9}" type="parTrans" cxnId="{0749C003-D657-47E1-B4CF-2B9B5741E55B}">
      <dgm:prSet/>
      <dgm:spPr/>
      <dgm:t>
        <a:bodyPr/>
        <a:lstStyle/>
        <a:p>
          <a:endParaRPr lang="en-US"/>
        </a:p>
      </dgm:t>
    </dgm:pt>
    <dgm:pt modelId="{F7D10E8B-85C3-49E1-894B-6B0E80BDF5E6}" type="sibTrans" cxnId="{0749C003-D657-47E1-B4CF-2B9B5741E55B}">
      <dgm:prSet/>
      <dgm:spPr/>
      <dgm:t>
        <a:bodyPr/>
        <a:lstStyle/>
        <a:p>
          <a:endParaRPr lang="en-US"/>
        </a:p>
      </dgm:t>
    </dgm:pt>
    <dgm:pt modelId="{649FBB5A-99D7-4F4F-9EFB-B450BA0EF7E7}">
      <dgm:prSet phldrT="[Text]"/>
      <dgm:spPr>
        <a:solidFill>
          <a:srgbClr val="FF9900"/>
        </a:solidFill>
      </dgm:spPr>
      <dgm:t>
        <a:bodyPr/>
        <a:lstStyle/>
        <a:p>
          <a:r>
            <a:rPr lang="en-US" dirty="0" smtClean="0">
              <a:solidFill>
                <a:schemeClr val="tx1"/>
              </a:solidFill>
            </a:rPr>
            <a:t>Uncorrected Data Adjustment (UDA)</a:t>
          </a:r>
          <a:endParaRPr lang="en-US" dirty="0">
            <a:solidFill>
              <a:schemeClr val="tx1"/>
            </a:solidFill>
          </a:endParaRPr>
        </a:p>
      </dgm:t>
    </dgm:pt>
    <dgm:pt modelId="{CC811E22-95DB-4AC3-894F-5BB636C590A9}" type="parTrans" cxnId="{390FC6EB-14FA-4D82-85F8-37BFAAEC3FBC}">
      <dgm:prSet/>
      <dgm:spPr/>
      <dgm:t>
        <a:bodyPr/>
        <a:lstStyle/>
        <a:p>
          <a:endParaRPr lang="en-US"/>
        </a:p>
      </dgm:t>
    </dgm:pt>
    <dgm:pt modelId="{90AD4DCC-7FCE-48C5-80B3-1F22684A350A}" type="sibTrans" cxnId="{390FC6EB-14FA-4D82-85F8-37BFAAEC3FBC}">
      <dgm:prSet/>
      <dgm:spPr/>
      <dgm:t>
        <a:bodyPr/>
        <a:lstStyle/>
        <a:p>
          <a:endParaRPr lang="en-US"/>
        </a:p>
      </dgm:t>
    </dgm:pt>
    <dgm:pt modelId="{09732E35-4B0D-404B-B478-F1B8D29F8213}">
      <dgm:prSet phldrT="[Text]"/>
      <dgm:spPr>
        <a:solidFill>
          <a:srgbClr val="FF9900"/>
        </a:solidFill>
      </dgm:spPr>
      <dgm:t>
        <a:bodyPr/>
        <a:lstStyle/>
        <a:p>
          <a:r>
            <a:rPr lang="en-US" dirty="0" smtClean="0">
              <a:solidFill>
                <a:schemeClr val="tx1"/>
              </a:solidFill>
            </a:rPr>
            <a:t>New Data Adjustment (NDA)</a:t>
          </a:r>
          <a:endParaRPr lang="en-US" dirty="0">
            <a:solidFill>
              <a:schemeClr val="tx1"/>
            </a:solidFill>
          </a:endParaRPr>
        </a:p>
      </dgm:t>
    </dgm:pt>
    <dgm:pt modelId="{29A4FFD9-B0E8-4E75-BB94-93263F714D40}" type="parTrans" cxnId="{B7459788-0AD8-40AA-94D7-C1CB69031438}">
      <dgm:prSet/>
      <dgm:spPr/>
      <dgm:t>
        <a:bodyPr/>
        <a:lstStyle/>
        <a:p>
          <a:endParaRPr lang="en-US"/>
        </a:p>
      </dgm:t>
    </dgm:pt>
    <dgm:pt modelId="{15BB56E3-E640-4519-80F7-84059998FB88}" type="sibTrans" cxnId="{B7459788-0AD8-40AA-94D7-C1CB69031438}">
      <dgm:prSet/>
      <dgm:spPr/>
      <dgm:t>
        <a:bodyPr/>
        <a:lstStyle/>
        <a:p>
          <a:endParaRPr lang="en-US"/>
        </a:p>
      </dgm:t>
    </dgm:pt>
    <dgm:pt modelId="{FE9C65A5-357F-4B6B-8702-5E65979FD40D}">
      <dgm:prSet phldrT="[Text]"/>
      <dgm:spPr>
        <a:solidFill>
          <a:srgbClr val="0070C0"/>
        </a:solidFill>
      </dgm:spPr>
      <dgm:t>
        <a:bodyPr/>
        <a:lstStyle/>
        <a:p>
          <a:r>
            <a:rPr lang="en-US" b="1" dirty="0" smtClean="0">
              <a:solidFill>
                <a:srgbClr val="92D050"/>
              </a:solidFill>
            </a:rPr>
            <a:t>Appeals</a:t>
          </a:r>
          <a:r>
            <a:rPr lang="en-US" dirty="0" smtClean="0">
              <a:solidFill>
                <a:schemeClr val="tx1"/>
              </a:solidFill>
            </a:rPr>
            <a:t> (Official)</a:t>
          </a:r>
          <a:endParaRPr lang="en-US" dirty="0">
            <a:solidFill>
              <a:schemeClr val="tx1"/>
            </a:solidFill>
          </a:endParaRPr>
        </a:p>
      </dgm:t>
    </dgm:pt>
    <dgm:pt modelId="{995D0E86-7A1C-42E6-A916-A46A7DA04933}" type="parTrans" cxnId="{7926E5A4-A9AF-41DF-9ED7-C6ACA11EF42D}">
      <dgm:prSet/>
      <dgm:spPr/>
      <dgm:t>
        <a:bodyPr/>
        <a:lstStyle/>
        <a:p>
          <a:endParaRPr lang="en-US"/>
        </a:p>
      </dgm:t>
    </dgm:pt>
    <dgm:pt modelId="{07D3C988-28F1-4C3E-AE48-60C3B0126311}" type="sibTrans" cxnId="{7926E5A4-A9AF-41DF-9ED7-C6ACA11EF42D}">
      <dgm:prSet/>
      <dgm:spPr/>
      <dgm:t>
        <a:bodyPr/>
        <a:lstStyle/>
        <a:p>
          <a:endParaRPr lang="en-US"/>
        </a:p>
      </dgm:t>
    </dgm:pt>
    <dgm:pt modelId="{24680C21-32EC-449D-98C4-9B96BA377AAB}">
      <dgm:prSet phldrT="[Text]"/>
      <dgm:spPr>
        <a:solidFill>
          <a:srgbClr val="0070C0"/>
        </a:solidFill>
      </dgm:spPr>
      <dgm:t>
        <a:bodyPr/>
        <a:lstStyle/>
        <a:p>
          <a:r>
            <a:rPr lang="en-US" dirty="0" smtClean="0">
              <a:solidFill>
                <a:schemeClr val="tx1"/>
              </a:solidFill>
            </a:rPr>
            <a:t>Loan Servicing Appeal (LS)</a:t>
          </a:r>
          <a:endParaRPr lang="en-US" dirty="0">
            <a:solidFill>
              <a:schemeClr val="tx1"/>
            </a:solidFill>
          </a:endParaRPr>
        </a:p>
      </dgm:t>
    </dgm:pt>
    <dgm:pt modelId="{4C5DACB7-7F3B-42FB-807A-B09B817C1950}" type="parTrans" cxnId="{A478AABA-ACCB-4EF0-9AB0-02B174DE646B}">
      <dgm:prSet/>
      <dgm:spPr/>
      <dgm:t>
        <a:bodyPr/>
        <a:lstStyle/>
        <a:p>
          <a:endParaRPr lang="en-US"/>
        </a:p>
      </dgm:t>
    </dgm:pt>
    <dgm:pt modelId="{FDDF5BC5-D7CA-4FAD-800C-3FE1D9798FA1}" type="sibTrans" cxnId="{A478AABA-ACCB-4EF0-9AB0-02B174DE646B}">
      <dgm:prSet/>
      <dgm:spPr/>
      <dgm:t>
        <a:bodyPr/>
        <a:lstStyle/>
        <a:p>
          <a:endParaRPr lang="en-US"/>
        </a:p>
      </dgm:t>
    </dgm:pt>
    <dgm:pt modelId="{539CE257-63F1-4E56-B3CA-AAC5F7DF74DA}">
      <dgm:prSet phldrT="[Text]"/>
      <dgm:spPr>
        <a:solidFill>
          <a:srgbClr val="0070C0"/>
        </a:solidFill>
      </dgm:spPr>
      <dgm:t>
        <a:bodyPr/>
        <a:lstStyle/>
        <a:p>
          <a:r>
            <a:rPr lang="en-US" dirty="0" smtClean="0">
              <a:solidFill>
                <a:schemeClr val="tx1"/>
              </a:solidFill>
            </a:rPr>
            <a:t>Erroneous Data Appeal (ER)</a:t>
          </a:r>
          <a:endParaRPr lang="en-US" dirty="0">
            <a:solidFill>
              <a:schemeClr val="tx1"/>
            </a:solidFill>
          </a:endParaRPr>
        </a:p>
      </dgm:t>
    </dgm:pt>
    <dgm:pt modelId="{18CE9C33-932D-4368-ABD6-9173FB72ADF1}" type="parTrans" cxnId="{5C6A9DE4-B11C-4FCC-9408-20717EC38BE0}">
      <dgm:prSet/>
      <dgm:spPr/>
      <dgm:t>
        <a:bodyPr/>
        <a:lstStyle/>
        <a:p>
          <a:endParaRPr lang="en-US"/>
        </a:p>
      </dgm:t>
    </dgm:pt>
    <dgm:pt modelId="{40A57F4D-87E0-45FD-B5A7-8220CCF128AB}" type="sibTrans" cxnId="{5C6A9DE4-B11C-4FCC-9408-20717EC38BE0}">
      <dgm:prSet/>
      <dgm:spPr/>
      <dgm:t>
        <a:bodyPr/>
        <a:lstStyle/>
        <a:p>
          <a:endParaRPr lang="en-US"/>
        </a:p>
      </dgm:t>
    </dgm:pt>
    <dgm:pt modelId="{B584D4AA-4695-48CF-A02D-8053C66BF57B}">
      <dgm:prSet phldrT="[Text]"/>
      <dgm:spPr>
        <a:solidFill>
          <a:srgbClr val="0070C0"/>
        </a:solidFill>
      </dgm:spPr>
      <dgm:t>
        <a:bodyPr/>
        <a:lstStyle/>
        <a:p>
          <a:r>
            <a:rPr lang="en-US" dirty="0" smtClean="0">
              <a:solidFill>
                <a:schemeClr val="tx1"/>
              </a:solidFill>
            </a:rPr>
            <a:t>Economically Disadvantaged Appeal (EDA)</a:t>
          </a:r>
          <a:endParaRPr lang="en-US" dirty="0">
            <a:solidFill>
              <a:schemeClr val="tx1"/>
            </a:solidFill>
          </a:endParaRPr>
        </a:p>
      </dgm:t>
    </dgm:pt>
    <dgm:pt modelId="{41051E62-7F7D-4CC8-8385-C527EE235AD9}" type="parTrans" cxnId="{0544EC89-6F2B-404E-94FE-5BE0FCBC88C9}">
      <dgm:prSet/>
      <dgm:spPr/>
      <dgm:t>
        <a:bodyPr/>
        <a:lstStyle/>
        <a:p>
          <a:endParaRPr lang="en-US"/>
        </a:p>
      </dgm:t>
    </dgm:pt>
    <dgm:pt modelId="{271AC43E-35A7-41EF-A9AA-6D8615227C42}" type="sibTrans" cxnId="{0544EC89-6F2B-404E-94FE-5BE0FCBC88C9}">
      <dgm:prSet/>
      <dgm:spPr/>
      <dgm:t>
        <a:bodyPr/>
        <a:lstStyle/>
        <a:p>
          <a:endParaRPr lang="en-US"/>
        </a:p>
      </dgm:t>
    </dgm:pt>
    <dgm:pt modelId="{43C517BF-F49E-4F59-B49D-2225AB799843}">
      <dgm:prSet phldrT="[Text]"/>
      <dgm:spPr>
        <a:solidFill>
          <a:srgbClr val="0070C0"/>
        </a:solidFill>
      </dgm:spPr>
      <dgm:t>
        <a:bodyPr/>
        <a:lstStyle/>
        <a:p>
          <a:endParaRPr lang="en-US" dirty="0"/>
        </a:p>
      </dgm:t>
    </dgm:pt>
    <dgm:pt modelId="{74061AC9-A157-470E-96F1-74CDF86EFDFD}" type="parTrans" cxnId="{7B745C68-F5F1-471A-96EF-2E2F90BCECAC}">
      <dgm:prSet/>
      <dgm:spPr/>
      <dgm:t>
        <a:bodyPr/>
        <a:lstStyle/>
        <a:p>
          <a:endParaRPr lang="en-US"/>
        </a:p>
      </dgm:t>
    </dgm:pt>
    <dgm:pt modelId="{783FA1C8-AF0C-4B70-BD20-825EF6B2C688}" type="sibTrans" cxnId="{7B745C68-F5F1-471A-96EF-2E2F90BCECAC}">
      <dgm:prSet/>
      <dgm:spPr/>
      <dgm:t>
        <a:bodyPr/>
        <a:lstStyle/>
        <a:p>
          <a:endParaRPr lang="en-US"/>
        </a:p>
      </dgm:t>
    </dgm:pt>
    <dgm:pt modelId="{0F5B7ACA-FE77-412D-A308-CFC48F525798}">
      <dgm:prSet phldrT="[Text]"/>
      <dgm:spPr>
        <a:solidFill>
          <a:srgbClr val="0070C0"/>
        </a:solidFill>
      </dgm:spPr>
      <dgm:t>
        <a:bodyPr/>
        <a:lstStyle/>
        <a:p>
          <a:r>
            <a:rPr lang="en-US" dirty="0" smtClean="0">
              <a:solidFill>
                <a:schemeClr val="tx1"/>
              </a:solidFill>
            </a:rPr>
            <a:t>Participation Rate Index Appeal (PRI)</a:t>
          </a:r>
          <a:endParaRPr lang="en-US" dirty="0">
            <a:solidFill>
              <a:schemeClr val="tx1"/>
            </a:solidFill>
          </a:endParaRPr>
        </a:p>
      </dgm:t>
    </dgm:pt>
    <dgm:pt modelId="{80A7FC6B-954C-41D6-973E-C3CC1E86C0B9}" type="parTrans" cxnId="{F0796ADE-8BF8-4751-9EB2-6681C6E14C5C}">
      <dgm:prSet/>
      <dgm:spPr/>
      <dgm:t>
        <a:bodyPr/>
        <a:lstStyle/>
        <a:p>
          <a:endParaRPr lang="en-US"/>
        </a:p>
      </dgm:t>
    </dgm:pt>
    <dgm:pt modelId="{3D6C6F76-0D61-46AE-947D-AE6AAC0E1A0D}" type="sibTrans" cxnId="{F0796ADE-8BF8-4751-9EB2-6681C6E14C5C}">
      <dgm:prSet/>
      <dgm:spPr/>
      <dgm:t>
        <a:bodyPr/>
        <a:lstStyle/>
        <a:p>
          <a:endParaRPr lang="en-US"/>
        </a:p>
      </dgm:t>
    </dgm:pt>
    <dgm:pt modelId="{9B0709B1-08A9-4DDE-BCF2-0AD1DF070DF8}" type="pres">
      <dgm:prSet presAssocID="{AB8FFB57-4637-45CA-B536-248980E5C732}" presName="Name0" presStyleCnt="0">
        <dgm:presLayoutVars>
          <dgm:dir/>
          <dgm:resizeHandles val="exact"/>
        </dgm:presLayoutVars>
      </dgm:prSet>
      <dgm:spPr/>
      <dgm:t>
        <a:bodyPr/>
        <a:lstStyle/>
        <a:p>
          <a:endParaRPr lang="en-US"/>
        </a:p>
      </dgm:t>
    </dgm:pt>
    <dgm:pt modelId="{F4DE656B-3418-483F-A867-988E1EFC455D}" type="pres">
      <dgm:prSet presAssocID="{8DBD0037-7E23-4D31-9B76-8DB42A29FD18}" presName="node" presStyleLbl="node1" presStyleIdx="0" presStyleCnt="3" custLinFactNeighborX="-45205" custLinFactNeighborY="-1667">
        <dgm:presLayoutVars>
          <dgm:bulletEnabled val="1"/>
        </dgm:presLayoutVars>
      </dgm:prSet>
      <dgm:spPr/>
      <dgm:t>
        <a:bodyPr/>
        <a:lstStyle/>
        <a:p>
          <a:endParaRPr lang="en-US"/>
        </a:p>
      </dgm:t>
    </dgm:pt>
    <dgm:pt modelId="{5271C1F6-726E-4CCC-A91F-33282526F214}" type="pres">
      <dgm:prSet presAssocID="{6AE0A360-1DFE-4D4E-BD4F-505F72DADED6}" presName="sibTrans" presStyleCnt="0"/>
      <dgm:spPr/>
    </dgm:pt>
    <dgm:pt modelId="{F994ADB3-326E-4A3D-9CD5-3394BEB54F00}" type="pres">
      <dgm:prSet presAssocID="{3185FCB9-B81F-4AF1-9389-BC35C325004A}" presName="node" presStyleLbl="node1" presStyleIdx="1" presStyleCnt="3">
        <dgm:presLayoutVars>
          <dgm:bulletEnabled val="1"/>
        </dgm:presLayoutVars>
      </dgm:prSet>
      <dgm:spPr/>
      <dgm:t>
        <a:bodyPr/>
        <a:lstStyle/>
        <a:p>
          <a:endParaRPr lang="en-US"/>
        </a:p>
      </dgm:t>
    </dgm:pt>
    <dgm:pt modelId="{6161834A-A60C-4372-B227-50E652990409}" type="pres">
      <dgm:prSet presAssocID="{F7D10E8B-85C3-49E1-894B-6B0E80BDF5E6}" presName="sibTrans" presStyleCnt="0"/>
      <dgm:spPr/>
    </dgm:pt>
    <dgm:pt modelId="{19B81215-D0E8-4F74-A349-459D51084B7D}" type="pres">
      <dgm:prSet presAssocID="{FE9C65A5-357F-4B6B-8702-5E65979FD40D}" presName="node" presStyleLbl="node1" presStyleIdx="2" presStyleCnt="3">
        <dgm:presLayoutVars>
          <dgm:bulletEnabled val="1"/>
        </dgm:presLayoutVars>
      </dgm:prSet>
      <dgm:spPr/>
      <dgm:t>
        <a:bodyPr/>
        <a:lstStyle/>
        <a:p>
          <a:endParaRPr lang="en-US"/>
        </a:p>
      </dgm:t>
    </dgm:pt>
  </dgm:ptLst>
  <dgm:cxnLst>
    <dgm:cxn modelId="{094AF431-0E3F-4228-8DFC-E4589FD695DD}" type="presOf" srcId="{B584D4AA-4695-48CF-A02D-8053C66BF57B}" destId="{19B81215-D0E8-4F74-A349-459D51084B7D}" srcOrd="0" destOrd="3" presId="urn:microsoft.com/office/officeart/2005/8/layout/hList6"/>
    <dgm:cxn modelId="{390FC6EB-14FA-4D82-85F8-37BFAAEC3FBC}" srcId="{3185FCB9-B81F-4AF1-9389-BC35C325004A}" destId="{649FBB5A-99D7-4F4F-9EFB-B450BA0EF7E7}" srcOrd="0" destOrd="0" parTransId="{CC811E22-95DB-4AC3-894F-5BB636C590A9}" sibTransId="{90AD4DCC-7FCE-48C5-80B3-1F22684A350A}"/>
    <dgm:cxn modelId="{7B745C68-F5F1-471A-96EF-2E2F90BCECAC}" srcId="{FE9C65A5-357F-4B6B-8702-5E65979FD40D}" destId="{43C517BF-F49E-4F59-B49D-2225AB799843}" srcOrd="4" destOrd="0" parTransId="{74061AC9-A157-470E-96F1-74CDF86EFDFD}" sibTransId="{783FA1C8-AF0C-4B70-BD20-825EF6B2C688}"/>
    <dgm:cxn modelId="{C9D781BF-FF2D-4B5E-87F3-891DF82DE465}" type="presOf" srcId="{43C517BF-F49E-4F59-B49D-2225AB799843}" destId="{19B81215-D0E8-4F74-A349-459D51084B7D}" srcOrd="0" destOrd="5" presId="urn:microsoft.com/office/officeart/2005/8/layout/hList6"/>
    <dgm:cxn modelId="{A478AABA-ACCB-4EF0-9AB0-02B174DE646B}" srcId="{FE9C65A5-357F-4B6B-8702-5E65979FD40D}" destId="{24680C21-32EC-449D-98C4-9B96BA377AAB}" srcOrd="0" destOrd="0" parTransId="{4C5DACB7-7F3B-42FB-807A-B09B817C1950}" sibTransId="{FDDF5BC5-D7CA-4FAD-800C-3FE1D9798FA1}"/>
    <dgm:cxn modelId="{3807B68F-8D23-4AD6-ACDC-2033AB8B203B}" type="presOf" srcId="{649FBB5A-99D7-4F4F-9EFB-B450BA0EF7E7}" destId="{F994ADB3-326E-4A3D-9CD5-3394BEB54F00}" srcOrd="0" destOrd="1" presId="urn:microsoft.com/office/officeart/2005/8/layout/hList6"/>
    <dgm:cxn modelId="{24D046A0-A381-42C1-B271-75A421812603}" type="presOf" srcId="{3185FCB9-B81F-4AF1-9389-BC35C325004A}" destId="{F994ADB3-326E-4A3D-9CD5-3394BEB54F00}" srcOrd="0" destOrd="0" presId="urn:microsoft.com/office/officeart/2005/8/layout/hList6"/>
    <dgm:cxn modelId="{7926E5A4-A9AF-41DF-9ED7-C6ACA11EF42D}" srcId="{AB8FFB57-4637-45CA-B536-248980E5C732}" destId="{FE9C65A5-357F-4B6B-8702-5E65979FD40D}" srcOrd="2" destOrd="0" parTransId="{995D0E86-7A1C-42E6-A916-A46A7DA04933}" sibTransId="{07D3C988-28F1-4C3E-AE48-60C3B0126311}"/>
    <dgm:cxn modelId="{B34D7EDF-987C-4076-B51C-AE4E8C274450}" srcId="{AB8FFB57-4637-45CA-B536-248980E5C732}" destId="{8DBD0037-7E23-4D31-9B76-8DB42A29FD18}" srcOrd="0" destOrd="0" parTransId="{ACF36587-4AF4-4B61-968F-B5AE73525B63}" sibTransId="{6AE0A360-1DFE-4D4E-BD4F-505F72DADED6}"/>
    <dgm:cxn modelId="{08104E7B-739A-4E22-92E5-24705BB6EFDA}" type="presOf" srcId="{AF3BA40D-BDD5-495D-9C69-E47901D4665D}" destId="{F4DE656B-3418-483F-A867-988E1EFC455D}" srcOrd="0" destOrd="1" presId="urn:microsoft.com/office/officeart/2005/8/layout/hList6"/>
    <dgm:cxn modelId="{FE573A5A-BD28-4F8C-9DE7-A707E2E044CC}" type="presOf" srcId="{539CE257-63F1-4E56-B3CA-AAC5F7DF74DA}" destId="{19B81215-D0E8-4F74-A349-459D51084B7D}" srcOrd="0" destOrd="2" presId="urn:microsoft.com/office/officeart/2005/8/layout/hList6"/>
    <dgm:cxn modelId="{C9DE766E-A4E9-45F5-A5EC-95CE8461876E}" srcId="{8DBD0037-7E23-4D31-9B76-8DB42A29FD18}" destId="{C346379E-6A2A-4DC1-B2A6-BE06D7EC8E13}" srcOrd="1" destOrd="0" parTransId="{2096C398-E4D7-4FDC-918F-2B4334EB727E}" sibTransId="{5CD7C7D3-A05A-43BC-98D7-DAC74F53548E}"/>
    <dgm:cxn modelId="{D748D36C-0F89-4C3B-96AA-33CA5640DE79}" type="presOf" srcId="{FE9C65A5-357F-4B6B-8702-5E65979FD40D}" destId="{19B81215-D0E8-4F74-A349-459D51084B7D}" srcOrd="0" destOrd="0" presId="urn:microsoft.com/office/officeart/2005/8/layout/hList6"/>
    <dgm:cxn modelId="{F1FB8200-B542-4D6D-BE1D-D8C01634DD3F}" type="presOf" srcId="{C346379E-6A2A-4DC1-B2A6-BE06D7EC8E13}" destId="{F4DE656B-3418-483F-A867-988E1EFC455D}" srcOrd="0" destOrd="2" presId="urn:microsoft.com/office/officeart/2005/8/layout/hList6"/>
    <dgm:cxn modelId="{B7459788-0AD8-40AA-94D7-C1CB69031438}" srcId="{3185FCB9-B81F-4AF1-9389-BC35C325004A}" destId="{09732E35-4B0D-404B-B478-F1B8D29F8213}" srcOrd="1" destOrd="0" parTransId="{29A4FFD9-B0E8-4E75-BB94-93263F714D40}" sibTransId="{15BB56E3-E640-4519-80F7-84059998FB88}"/>
    <dgm:cxn modelId="{D6E8017B-2BF9-4469-9C1C-67B635C78FA6}" srcId="{8DBD0037-7E23-4D31-9B76-8DB42A29FD18}" destId="{AF3BA40D-BDD5-495D-9C69-E47901D4665D}" srcOrd="0" destOrd="0" parTransId="{ACB3FA1B-6944-4A8B-B06D-AE708342433F}" sibTransId="{8162B50C-4592-498A-93C4-63C454589104}"/>
    <dgm:cxn modelId="{0544EC89-6F2B-404E-94FE-5BE0FCBC88C9}" srcId="{FE9C65A5-357F-4B6B-8702-5E65979FD40D}" destId="{B584D4AA-4695-48CF-A02D-8053C66BF57B}" srcOrd="2" destOrd="0" parTransId="{41051E62-7F7D-4CC8-8385-C527EE235AD9}" sibTransId="{271AC43E-35A7-41EF-A9AA-6D8615227C42}"/>
    <dgm:cxn modelId="{0749C003-D657-47E1-B4CF-2B9B5741E55B}" srcId="{AB8FFB57-4637-45CA-B536-248980E5C732}" destId="{3185FCB9-B81F-4AF1-9389-BC35C325004A}" srcOrd="1" destOrd="0" parTransId="{EAE071E2-54AA-458E-B578-90AE4405D3A9}" sibTransId="{F7D10E8B-85C3-49E1-894B-6B0E80BDF5E6}"/>
    <dgm:cxn modelId="{DA77BAFC-F6CB-45FD-8FFB-A798CE1A8DDD}" type="presOf" srcId="{0F5B7ACA-FE77-412D-A308-CFC48F525798}" destId="{19B81215-D0E8-4F74-A349-459D51084B7D}" srcOrd="0" destOrd="4" presId="urn:microsoft.com/office/officeart/2005/8/layout/hList6"/>
    <dgm:cxn modelId="{5C6A9DE4-B11C-4FCC-9408-20717EC38BE0}" srcId="{FE9C65A5-357F-4B6B-8702-5E65979FD40D}" destId="{539CE257-63F1-4E56-B3CA-AAC5F7DF74DA}" srcOrd="1" destOrd="0" parTransId="{18CE9C33-932D-4368-ABD6-9173FB72ADF1}" sibTransId="{40A57F4D-87E0-45FD-B5A7-8220CCF128AB}"/>
    <dgm:cxn modelId="{6E02B53F-C7B3-46E9-B26B-A10A4B418B3A}" type="presOf" srcId="{AB8FFB57-4637-45CA-B536-248980E5C732}" destId="{9B0709B1-08A9-4DDE-BCF2-0AD1DF070DF8}" srcOrd="0" destOrd="0" presId="urn:microsoft.com/office/officeart/2005/8/layout/hList6"/>
    <dgm:cxn modelId="{F0796ADE-8BF8-4751-9EB2-6681C6E14C5C}" srcId="{FE9C65A5-357F-4B6B-8702-5E65979FD40D}" destId="{0F5B7ACA-FE77-412D-A308-CFC48F525798}" srcOrd="3" destOrd="0" parTransId="{80A7FC6B-954C-41D6-973E-C3CC1E86C0B9}" sibTransId="{3D6C6F76-0D61-46AE-947D-AE6AAC0E1A0D}"/>
    <dgm:cxn modelId="{082C6784-53AA-47CB-BD86-D22DE527E7E9}" type="presOf" srcId="{24680C21-32EC-449D-98C4-9B96BA377AAB}" destId="{19B81215-D0E8-4F74-A349-459D51084B7D}" srcOrd="0" destOrd="1" presId="urn:microsoft.com/office/officeart/2005/8/layout/hList6"/>
    <dgm:cxn modelId="{69C65250-A7E5-4595-9FCE-8669FF9C1461}" type="presOf" srcId="{8DBD0037-7E23-4D31-9B76-8DB42A29FD18}" destId="{F4DE656B-3418-483F-A867-988E1EFC455D}" srcOrd="0" destOrd="0" presId="urn:microsoft.com/office/officeart/2005/8/layout/hList6"/>
    <dgm:cxn modelId="{7E009CF3-627A-4C49-B357-7103339E1E5B}" type="presOf" srcId="{09732E35-4B0D-404B-B478-F1B8D29F8213}" destId="{F994ADB3-326E-4A3D-9CD5-3394BEB54F00}" srcOrd="0" destOrd="2" presId="urn:microsoft.com/office/officeart/2005/8/layout/hList6"/>
    <dgm:cxn modelId="{3D19CF34-6317-42C5-970B-ABB8F15B21F9}" type="presParOf" srcId="{9B0709B1-08A9-4DDE-BCF2-0AD1DF070DF8}" destId="{F4DE656B-3418-483F-A867-988E1EFC455D}" srcOrd="0" destOrd="0" presId="urn:microsoft.com/office/officeart/2005/8/layout/hList6"/>
    <dgm:cxn modelId="{00F03634-B0CA-4A69-914A-AA58050E3C12}" type="presParOf" srcId="{9B0709B1-08A9-4DDE-BCF2-0AD1DF070DF8}" destId="{5271C1F6-726E-4CCC-A91F-33282526F214}" srcOrd="1" destOrd="0" presId="urn:microsoft.com/office/officeart/2005/8/layout/hList6"/>
    <dgm:cxn modelId="{25D27F41-DCEE-4776-934A-A5D4A53941C7}" type="presParOf" srcId="{9B0709B1-08A9-4DDE-BCF2-0AD1DF070DF8}" destId="{F994ADB3-326E-4A3D-9CD5-3394BEB54F00}" srcOrd="2" destOrd="0" presId="urn:microsoft.com/office/officeart/2005/8/layout/hList6"/>
    <dgm:cxn modelId="{E829D421-A171-4FBD-98D6-52557933B400}" type="presParOf" srcId="{9B0709B1-08A9-4DDE-BCF2-0AD1DF070DF8}" destId="{6161834A-A60C-4372-B227-50E652990409}" srcOrd="3" destOrd="0" presId="urn:microsoft.com/office/officeart/2005/8/layout/hList6"/>
    <dgm:cxn modelId="{F53AFA84-4F6F-4F7C-ACC5-E21AE16F9D07}" type="presParOf" srcId="{9B0709B1-08A9-4DDE-BCF2-0AD1DF070DF8}" destId="{19B81215-D0E8-4F74-A349-459D51084B7D}"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E656B-3418-483F-A867-988E1EFC455D}">
      <dsp:nvSpPr>
        <dsp:cNvPr id="0" name=""/>
        <dsp:cNvSpPr/>
      </dsp:nvSpPr>
      <dsp:spPr>
        <a:xfrm rot="16200000">
          <a:off x="-1017463" y="1017463"/>
          <a:ext cx="4114800" cy="2079873"/>
        </a:xfrm>
        <a:prstGeom prst="flowChartManualOperati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rgbClr val="00B05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4300" tIns="0" rIns="115300" bIns="0" numCol="1" spcCol="1270" anchor="t" anchorCtr="0">
          <a:noAutofit/>
        </a:bodyPr>
        <a:lstStyle/>
        <a:p>
          <a:pPr lvl="0" algn="l" defTabSz="800100">
            <a:lnSpc>
              <a:spcPct val="90000"/>
            </a:lnSpc>
            <a:spcBef>
              <a:spcPct val="0"/>
            </a:spcBef>
            <a:spcAft>
              <a:spcPct val="35000"/>
            </a:spcAft>
          </a:pPr>
          <a:r>
            <a:rPr lang="en-US" sz="1800" b="1" kern="1200" dirty="0" smtClean="0">
              <a:solidFill>
                <a:srgbClr val="FFFF00"/>
              </a:solidFill>
            </a:rPr>
            <a:t>Challenges</a:t>
          </a:r>
          <a:r>
            <a:rPr lang="en-US" sz="1800" b="1" kern="1200" dirty="0" smtClean="0">
              <a:solidFill>
                <a:schemeClr val="tx1"/>
              </a:solidFill>
            </a:rPr>
            <a:t> </a:t>
          </a:r>
          <a:r>
            <a:rPr lang="en-US" sz="1800" kern="1200" dirty="0" smtClean="0">
              <a:solidFill>
                <a:schemeClr val="tx1"/>
              </a:solidFill>
            </a:rPr>
            <a:t>(Draft)</a:t>
          </a:r>
          <a:endParaRPr lang="en-US" sz="18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Incorrect Data Challenge (IDC)</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Participation Rate Index Challenge (PRI)</a:t>
          </a:r>
          <a:endParaRPr lang="en-US" sz="1400" kern="1200" dirty="0">
            <a:solidFill>
              <a:schemeClr val="tx1"/>
            </a:solidFill>
          </a:endParaRPr>
        </a:p>
      </dsp:txBody>
      <dsp:txXfrm rot="5400000">
        <a:off x="0" y="822960"/>
        <a:ext cx="2079873" cy="2468880"/>
      </dsp:txXfrm>
    </dsp:sp>
    <dsp:sp modelId="{F994ADB3-326E-4A3D-9CD5-3394BEB54F00}">
      <dsp:nvSpPr>
        <dsp:cNvPr id="0" name=""/>
        <dsp:cNvSpPr/>
      </dsp:nvSpPr>
      <dsp:spPr>
        <a:xfrm rot="16200000">
          <a:off x="1219200" y="1017463"/>
          <a:ext cx="4114800" cy="2079873"/>
        </a:xfrm>
        <a:prstGeom prst="flowChartManualOperation">
          <a:avLst/>
        </a:prstGeom>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0" rIns="115300" bIns="0" numCol="1" spcCol="1270" anchor="t" anchorCtr="0">
          <a:noAutofit/>
        </a:bodyPr>
        <a:lstStyle/>
        <a:p>
          <a:pPr lvl="0" algn="l" defTabSz="800100">
            <a:lnSpc>
              <a:spcPct val="90000"/>
            </a:lnSpc>
            <a:spcBef>
              <a:spcPct val="0"/>
            </a:spcBef>
            <a:spcAft>
              <a:spcPct val="35000"/>
            </a:spcAft>
          </a:pPr>
          <a:r>
            <a:rPr lang="en-US" sz="1800" b="1" kern="1200" dirty="0" smtClean="0">
              <a:solidFill>
                <a:schemeClr val="bg1"/>
              </a:solidFill>
            </a:rPr>
            <a:t>Adjustments</a:t>
          </a:r>
          <a:r>
            <a:rPr lang="en-US" sz="1800" kern="1200" dirty="0" smtClean="0">
              <a:solidFill>
                <a:schemeClr val="tx1"/>
              </a:solidFill>
            </a:rPr>
            <a:t> (Official)</a:t>
          </a:r>
          <a:endParaRPr lang="en-US" sz="18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Uncorrected Data Adjustment (UDA)</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New Data Adjustment (NDA)</a:t>
          </a:r>
          <a:endParaRPr lang="en-US" sz="1400" kern="1200" dirty="0">
            <a:solidFill>
              <a:schemeClr val="tx1"/>
            </a:solidFill>
          </a:endParaRPr>
        </a:p>
      </dsp:txBody>
      <dsp:txXfrm rot="5400000">
        <a:off x="2236663" y="822960"/>
        <a:ext cx="2079873" cy="2468880"/>
      </dsp:txXfrm>
    </dsp:sp>
    <dsp:sp modelId="{19B81215-D0E8-4F74-A349-459D51084B7D}">
      <dsp:nvSpPr>
        <dsp:cNvPr id="0" name=""/>
        <dsp:cNvSpPr/>
      </dsp:nvSpPr>
      <dsp:spPr>
        <a:xfrm rot="16200000">
          <a:off x="3455063" y="1017463"/>
          <a:ext cx="4114800" cy="2079873"/>
        </a:xfrm>
        <a:prstGeom prst="flowChartManualOperation">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0" rIns="115300" bIns="0" numCol="1" spcCol="1270" anchor="t" anchorCtr="0">
          <a:noAutofit/>
        </a:bodyPr>
        <a:lstStyle/>
        <a:p>
          <a:pPr lvl="0" algn="l" defTabSz="800100">
            <a:lnSpc>
              <a:spcPct val="90000"/>
            </a:lnSpc>
            <a:spcBef>
              <a:spcPct val="0"/>
            </a:spcBef>
            <a:spcAft>
              <a:spcPct val="35000"/>
            </a:spcAft>
          </a:pPr>
          <a:r>
            <a:rPr lang="en-US" sz="1800" b="1" kern="1200" dirty="0" smtClean="0">
              <a:solidFill>
                <a:srgbClr val="92D050"/>
              </a:solidFill>
            </a:rPr>
            <a:t>Appeals</a:t>
          </a:r>
          <a:r>
            <a:rPr lang="en-US" sz="1800" kern="1200" dirty="0" smtClean="0">
              <a:solidFill>
                <a:schemeClr val="tx1"/>
              </a:solidFill>
            </a:rPr>
            <a:t> (Official)</a:t>
          </a:r>
          <a:endParaRPr lang="en-US" sz="18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Loan Servicing Appeal (LS)</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Erroneous Data Appeal (ER)</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Economically Disadvantaged Appeal (EDA)</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Participation Rate Index Appeal (PRI)</a:t>
          </a:r>
          <a:endParaRPr lang="en-US" sz="1400" kern="1200" dirty="0">
            <a:solidFill>
              <a:schemeClr val="tx1"/>
            </a:solidFill>
          </a:endParaRPr>
        </a:p>
        <a:p>
          <a:pPr marL="114300" lvl="1" indent="-114300" algn="l" defTabSz="622300">
            <a:lnSpc>
              <a:spcPct val="90000"/>
            </a:lnSpc>
            <a:spcBef>
              <a:spcPct val="0"/>
            </a:spcBef>
            <a:spcAft>
              <a:spcPct val="15000"/>
            </a:spcAft>
            <a:buChar char="••"/>
          </a:pPr>
          <a:endParaRPr lang="en-US" sz="1400" kern="1200" dirty="0"/>
        </a:p>
      </dsp:txBody>
      <dsp:txXfrm rot="5400000">
        <a:off x="4472526" y="822960"/>
        <a:ext cx="2079873" cy="246888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0.14632</cdr:x>
      <cdr:y>0.12</cdr:y>
    </cdr:from>
    <cdr:to>
      <cdr:x>0.24092</cdr:x>
      <cdr:y>0.14548</cdr:y>
    </cdr:to>
    <cdr:sp macro="" textlink="">
      <cdr:nvSpPr>
        <cdr:cNvPr id="2" name="Text Box 7"/>
        <cdr:cNvSpPr txBox="1">
          <a:spLocks xmlns:a="http://schemas.openxmlformats.org/drawingml/2006/main" noChangeArrowheads="1"/>
        </cdr:cNvSpPr>
      </cdr:nvSpPr>
      <cdr:spPr bwMode="auto">
        <a:xfrm xmlns:a="http://schemas.openxmlformats.org/drawingml/2006/main">
          <a:off x="1267345" y="755926"/>
          <a:ext cx="819323" cy="160503"/>
        </a:xfrm>
        <a:prstGeom xmlns:a="http://schemas.openxmlformats.org/drawingml/2006/main" prst="rect">
          <a:avLst/>
        </a:prstGeom>
        <a:ln xmlns:a="http://schemas.openxmlformats.org/drawingml/2006/main">
          <a:headEnd/>
          <a:tailEnd/>
        </a:ln>
      </cdr:spPr>
      <cdr:style>
        <a:lnRef xmlns:a="http://schemas.openxmlformats.org/drawingml/2006/main" idx="0">
          <a:schemeClr val="accent3"/>
        </a:lnRef>
        <a:fillRef xmlns:a="http://schemas.openxmlformats.org/drawingml/2006/main" idx="3">
          <a:schemeClr val="accent3"/>
        </a:fillRef>
        <a:effectRef xmlns:a="http://schemas.openxmlformats.org/drawingml/2006/main" idx="3">
          <a:schemeClr val="accent3"/>
        </a:effectRef>
        <a:fontRef xmlns:a="http://schemas.openxmlformats.org/drawingml/2006/main" idx="minor">
          <a:schemeClr val="lt1"/>
        </a:fontRef>
      </cdr:style>
      <cdr:txBody>
        <a:bodyPr xmlns:a="http://schemas.openxmlformats.org/drawingml/2006/main" wrap="square" lIns="27432" tIns="18288" rIns="0" bIns="0" anchor="t" upright="1"/>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0">
            <a:defRPr sz="1000"/>
          </a:pPr>
          <a:r>
            <a:rPr lang="en-US" sz="800" b="1" i="0" u="none" strike="noStrike" baseline="0" dirty="0">
              <a:solidFill>
                <a:srgbClr val="333333"/>
              </a:solidFill>
              <a:latin typeface="Times New Roman"/>
              <a:cs typeface="Times New Roman"/>
            </a:rPr>
            <a:t>Issue Date</a:t>
          </a:r>
        </a:p>
      </cdr:txBody>
    </cdr:sp>
  </cdr:relSizeAnchor>
  <cdr:relSizeAnchor xmlns:cdr="http://schemas.openxmlformats.org/drawingml/2006/chartDrawing">
    <cdr:from>
      <cdr:x>0.39443</cdr:x>
      <cdr:y>0.89919</cdr:y>
    </cdr:from>
    <cdr:to>
      <cdr:x>0.5088</cdr:x>
      <cdr:y>0.93548</cdr:y>
    </cdr:to>
    <cdr:sp macro="" textlink="">
      <cdr:nvSpPr>
        <cdr:cNvPr id="3" name="TextBox 2"/>
        <cdr:cNvSpPr txBox="1"/>
      </cdr:nvSpPr>
      <cdr:spPr>
        <a:xfrm xmlns:a="http://schemas.openxmlformats.org/drawingml/2006/main">
          <a:off x="3416300" y="5664200"/>
          <a:ext cx="990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0.41202</cdr:x>
      <cdr:y>0.8871</cdr:y>
    </cdr:from>
    <cdr:to>
      <cdr:x>0.55279</cdr:x>
      <cdr:y>0.93548</cdr:y>
    </cdr:to>
    <cdr:sp macro="" textlink="">
      <cdr:nvSpPr>
        <cdr:cNvPr id="4" name="TextBox 3"/>
        <cdr:cNvSpPr txBox="1"/>
      </cdr:nvSpPr>
      <cdr:spPr>
        <a:xfrm xmlns:a="http://schemas.openxmlformats.org/drawingml/2006/main">
          <a:off x="3568700" y="5588000"/>
          <a:ext cx="1219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i="1" dirty="0" smtClean="0"/>
            <a:t>Cohort Years</a:t>
          </a:r>
          <a:endParaRPr lang="en-US" sz="1100" b="1" i="1" dirty="0"/>
        </a:p>
      </cdr:txBody>
    </cdr:sp>
  </cdr:relSizeAnchor>
  <cdr:relSizeAnchor xmlns:cdr="http://schemas.openxmlformats.org/drawingml/2006/chartDrawing">
    <cdr:from>
      <cdr:x>0.66716</cdr:x>
      <cdr:y>0.18548</cdr:y>
    </cdr:from>
    <cdr:to>
      <cdr:x>0.71119</cdr:x>
      <cdr:y>0.22769</cdr:y>
    </cdr:to>
    <cdr:pic>
      <cdr:nvPicPr>
        <cdr:cNvPr id="5" name="Picture 4" descr="C:\Users\nichelle.alston\AppData\Local\Microsoft\Windows\Temporary Internet Files\Content.IE5\FVWSV8BZ\MC900440035[1].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778500" y="1168400"/>
          <a:ext cx="381362" cy="265845"/>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0.04003</cdr:x>
      <cdr:y>0.32661</cdr:y>
    </cdr:from>
    <cdr:to>
      <cdr:x>0.08267</cdr:x>
      <cdr:y>0.57794</cdr:y>
    </cdr:to>
    <cdr:sp macro="" textlink="">
      <cdr:nvSpPr>
        <cdr:cNvPr id="6" name="TextBox 7"/>
        <cdr:cNvSpPr txBox="1"/>
      </cdr:nvSpPr>
      <cdr:spPr>
        <a:xfrm xmlns:a="http://schemas.openxmlformats.org/drawingml/2006/main">
          <a:off x="346691" y="2057400"/>
          <a:ext cx="369332" cy="1583140"/>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i="1" dirty="0" smtClean="0"/>
            <a:t>Cohort Default Rate</a:t>
          </a:r>
          <a:endParaRPr lang="en-US" sz="1200" b="1" i="1" dirty="0"/>
        </a:p>
      </cdr:txBody>
    </cdr:sp>
  </cdr:relSizeAnchor>
  <cdr:relSizeAnchor xmlns:cdr="http://schemas.openxmlformats.org/drawingml/2006/chartDrawing">
    <cdr:from>
      <cdr:x>0.26877</cdr:x>
      <cdr:y>0.66532</cdr:y>
    </cdr:from>
    <cdr:to>
      <cdr:x>0.85718</cdr:x>
      <cdr:y>0.91935</cdr:y>
    </cdr:to>
    <cdr:sp macro="" textlink="">
      <cdr:nvSpPr>
        <cdr:cNvPr id="7" name="Rectangle 6"/>
        <cdr:cNvSpPr>
          <a:spLocks xmlns:a="http://schemas.openxmlformats.org/drawingml/2006/main" noGrp="1" noChangeArrowheads="1"/>
        </cdr:cNvSpPr>
      </cdr:nvSpPr>
      <cdr:spPr>
        <a:xfrm xmlns:a="http://schemas.openxmlformats.org/drawingml/2006/main">
          <a:off x="2327891" y="4191000"/>
          <a:ext cx="5096491" cy="1600200"/>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lvl1pPr algn="ctr" defTabSz="914400" rtl="0" eaLnBrk="1" latinLnBrk="0" hangingPunct="1">
            <a:spcBef>
              <a:spcPct val="0"/>
            </a:spcBef>
            <a:buNone/>
            <a:defRPr sz="4400" kern="1200">
              <a:solidFill>
                <a:schemeClr val="tx1"/>
              </a:solidFill>
              <a:latin typeface="+mj-lt"/>
              <a:ea typeface="+mj-ea"/>
              <a:cs typeface="+mj-cs"/>
            </a:defRPr>
          </a:lvl1pPr>
        </a:lstStyle>
        <a:p xmlns:a="http://schemas.openxmlformats.org/drawingml/2006/main">
          <a:pPr eaLnBrk="1" hangingPunct="1"/>
          <a:r>
            <a:rPr lang="en-US" sz="3000" dirty="0" smtClean="0">
              <a:solidFill>
                <a:srgbClr val="C00000"/>
              </a:solidFill>
              <a:latin typeface="Arial" pitchFamily="34" charset="0"/>
              <a:cs typeface="Arial" pitchFamily="34" charset="0"/>
            </a:rPr>
            <a:t>3 Year National </a:t>
          </a:r>
          <a:r>
            <a:rPr lang="en-US" sz="3000" dirty="0" smtClean="0">
              <a:solidFill>
                <a:srgbClr val="C00000"/>
              </a:solidFill>
              <a:latin typeface="Arial" pitchFamily="34" charset="0"/>
              <a:cs typeface="Arial" pitchFamily="34" charset="0"/>
            </a:rPr>
            <a:t>Cohort Rates </a:t>
          </a:r>
          <a:r>
            <a:rPr lang="en-US" sz="3000" dirty="0" smtClean="0">
              <a:solidFill>
                <a:srgbClr val="C00000"/>
              </a:solidFill>
              <a:latin typeface="Arial" pitchFamily="34" charset="0"/>
              <a:cs typeface="Arial" pitchFamily="34" charset="0"/>
            </a:rPr>
            <a:t>Show </a:t>
          </a:r>
          <a:r>
            <a:rPr lang="en-US" sz="3000" dirty="0" smtClean="0">
              <a:solidFill>
                <a:srgbClr val="C00000"/>
              </a:solidFill>
              <a:latin typeface="Arial" pitchFamily="34" charset="0"/>
              <a:cs typeface="Arial" pitchFamily="34" charset="0"/>
            </a:rPr>
            <a:t>Increasing Risk</a:t>
          </a: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3600" dirty="0" smtClean="0"/>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5BD3D-E5B1-48AB-B501-E762FA26800B}" type="datetimeFigureOut">
              <a:rPr lang="en-US" smtClean="0"/>
              <a:t>12/4/2013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D144BB-94B5-4576-8560-AC625105242E}" type="slidenum">
              <a:rPr lang="en-US" smtClean="0"/>
              <a:t>‹#›</a:t>
            </a:fld>
            <a:endParaRPr lang="en-US"/>
          </a:p>
        </p:txBody>
      </p:sp>
    </p:spTree>
    <p:extLst>
      <p:ext uri="{BB962C8B-B14F-4D97-AF65-F5344CB8AC3E}">
        <p14:creationId xmlns:p14="http://schemas.microsoft.com/office/powerpoint/2010/main" val="65890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832BE014-4620-47A0-BC0E-20D81300F8BA}" type="slidenum">
              <a:rPr lang="en-US" smtClean="0"/>
              <a:pPr eaLnBrk="1" hangingPunct="1"/>
              <a:t>2</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6B2C8393-45C3-49D0-88F2-EEF510515DAB}" type="slidenum">
              <a:rPr lang="en-US" smtClean="0"/>
              <a:pPr eaLnBrk="1" hangingPunct="1"/>
              <a:t>14</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18444BC3-576C-46CD-A2D2-0F91E1F4D9F0}" type="slidenum">
              <a:rPr lang="en-US" smtClean="0"/>
              <a:pPr eaLnBrk="1" hangingPunct="1"/>
              <a:t>15</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C39DD5CB-6552-417F-B863-E2C9F0963471}" type="slidenum">
              <a:rPr lang="en-US" smtClean="0"/>
              <a:pPr eaLnBrk="1" hangingPunct="1"/>
              <a:t>16</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A0A67782-6B9E-426D-A169-4B150C0D8280}" type="slidenum">
              <a:rPr lang="en-US" smtClean="0"/>
              <a:pPr eaLnBrk="1" hangingPunct="1"/>
              <a:t>17</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2EF5C183-5AFE-48DC-B76D-E4FEEE334BA9}" type="slidenum">
              <a:rPr lang="en-US" smtClean="0"/>
              <a:pPr eaLnBrk="1" hangingPunct="1"/>
              <a:t>18</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94CEEBFF-340E-40FA-9537-7B652BF8C210}" type="slidenum">
              <a:rPr lang="en-US" smtClean="0"/>
              <a:pPr eaLnBrk="1" hangingPunct="1"/>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760DCC1B-C6A4-453A-BBDF-6656F76A87D5}" type="slidenum">
              <a:rPr lang="en-US" smtClean="0"/>
              <a:pPr eaLnBrk="1" hangingPunct="1"/>
              <a:t>21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37785985-8EA7-4B14-A335-84AB4D917B68}" type="slidenum">
              <a:rPr lang="en-US" smtClean="0"/>
              <a:pPr eaLnBrk="1" hangingPunct="1"/>
              <a:t>22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CF7E2EC9-242D-46EF-A9B5-36B60845D698}" type="slidenum">
              <a:rPr lang="en-US" smtClean="0"/>
              <a:pPr eaLnBrk="1" hangingPunct="1"/>
              <a:t>23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369DEF13-5C5E-4825-B4F1-93D54DD17091}" type="slidenum">
              <a:rPr lang="en-US" smtClean="0"/>
              <a:pPr eaLnBrk="1" hangingPunct="1"/>
              <a:t>24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C1EF9023-24A0-44A8-B7D4-A027E7134763}" type="slidenum">
              <a:rPr lang="en-US" smtClean="0"/>
              <a:pPr eaLnBrk="1" hangingPunct="1"/>
              <a:t>5</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C6112D96-C4BD-4025-AD40-FCBF5B472083}" type="slidenum">
              <a:rPr lang="en-US" smtClean="0"/>
              <a:pPr eaLnBrk="1" hangingPunct="1"/>
              <a:t>25</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40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27DAF786-D5F2-4B67-AFB7-EDDEBF35C3A4}" type="slidenum">
              <a:rPr lang="en-US" smtClean="0"/>
              <a:pPr eaLnBrk="1" hangingPunct="1"/>
              <a:t>26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40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56572429-1CCA-4C95-866A-32E03FEE10C6}" type="slidenum">
              <a:rPr lang="en-US" smtClean="0"/>
              <a:pPr eaLnBrk="1" hangingPunct="1"/>
              <a:t>27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40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C70AE107-0D05-47CA-840C-EF61BBC539F6}" type="slidenum">
              <a:rPr lang="en-US" smtClean="0"/>
              <a:pPr eaLnBrk="1" hangingPunct="1"/>
              <a:t>28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endParaRPr lang="en-US" sz="1400"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214FC4EC-B66A-4F76-9501-2ECBBA16F91E}" type="slidenum">
              <a:rPr lang="en-US" smtClean="0"/>
              <a:pPr eaLnBrk="1" hangingPunct="1"/>
              <a:t>29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40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2770B42A-0C91-4D14-9782-2E3FB35BD4AB}" type="slidenum">
              <a:rPr lang="en-US" smtClean="0"/>
              <a:pPr eaLnBrk="1" hangingPunct="1"/>
              <a:t>30</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dirty="0" smtClean="0"/>
          </a:p>
        </p:txBody>
      </p:sp>
      <p:sp>
        <p:nvSpPr>
          <p:cNvPr id="112644" name="Slide Number Placeholder 3"/>
          <p:cNvSpPr>
            <a:spLocks noGrp="1"/>
          </p:cNvSpPr>
          <p:nvPr>
            <p:ph type="sldNum" sz="quarter" idx="5"/>
          </p:nvPr>
        </p:nvSpPr>
        <p:spPr/>
        <p:txBody>
          <a:bodyPr/>
          <a:lstStyle/>
          <a:p>
            <a:pPr>
              <a:defRPr/>
            </a:pPr>
            <a:fld id="{5D6B162D-CABD-47DA-8668-7034CDEA019D}" type="slidenum">
              <a:rPr lang="en-US" smtClean="0"/>
              <a:pPr>
                <a:defRPr/>
              </a:pPr>
              <a:t>31</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8733BBC8-32C8-40E9-9905-2DD8CCEE7F88}" type="slidenum">
              <a:rPr lang="en-US" smtClean="0"/>
              <a:pPr eaLnBrk="1" hangingPunct="1"/>
              <a:t>32</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26577151-DB9E-4081-AAC0-6D35137CA01E}" type="slidenum">
              <a:rPr lang="en-US" smtClean="0"/>
              <a:pPr eaLnBrk="1" hangingPunct="1"/>
              <a:t>33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74AFFB62-A093-44BC-AEA6-7FA2120C8692}" type="slidenum">
              <a:rPr lang="en-US" smtClean="0"/>
              <a:pPr eaLnBrk="1" hangingPunct="1"/>
              <a:t>34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D853144D-3224-41C2-9A4C-B0BD05D55CFB}" type="slidenum">
              <a:rPr lang="en-US" smtClean="0"/>
              <a:pPr eaLnBrk="1" hangingPunct="1"/>
              <a:t>6</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6E7847DD-FA76-483D-BE7A-C5D432F9399A}" type="slidenum">
              <a:rPr lang="en-US" smtClean="0"/>
              <a:pPr eaLnBrk="1" hangingPunct="1"/>
              <a:t>35</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1B7A0558-B050-4C76-AF2A-0636255FA965}" type="slidenum">
              <a:rPr lang="en-US" smtClean="0"/>
              <a:pPr eaLnBrk="1" hangingPunct="1"/>
              <a:t>36</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40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840BF8D7-E9C6-4A54-910F-28898C3E9564}" type="slidenum">
              <a:rPr lang="en-US" smtClean="0"/>
              <a:pPr eaLnBrk="1" hangingPunct="1"/>
              <a:t>37</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5E7A863E-FFA5-48ED-80A6-28301A0C8F65}" type="slidenum">
              <a:rPr lang="en-US" smtClean="0"/>
              <a:pPr eaLnBrk="1" hangingPunct="1"/>
              <a:t>38</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DA6D565C-4824-4FF3-BA1A-5260F11C8F9D}" type="slidenum">
              <a:rPr lang="en-US" smtClean="0"/>
              <a:pPr eaLnBrk="1" hangingPunct="1"/>
              <a:t>39</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40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AAA89098-71A4-4B94-B9AC-A6141175FB72}" type="slidenum">
              <a:rPr lang="en-US" smtClean="0"/>
              <a:pPr eaLnBrk="1" hangingPunct="1"/>
              <a:t>40</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176EA2D9-2223-4601-B3E6-09654F46A118}" type="slidenum">
              <a:rPr lang="en-US" smtClean="0"/>
              <a:pPr eaLnBrk="1" hangingPunct="1"/>
              <a:t>41</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E9F95FFD-C733-4C4C-9D91-C6066039CFFA}" type="slidenum">
              <a:rPr lang="en-US" smtClean="0"/>
              <a:pPr eaLnBrk="1" hangingPunct="1"/>
              <a:t>42</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3D3D5D1E-E5FF-4309-A689-3911DA2A12B6}" type="slidenum">
              <a:rPr lang="en-US" smtClean="0"/>
              <a:pPr eaLnBrk="1" hangingPunct="1"/>
              <a:t>43</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Elevated default risk equals an increased risk to </a:t>
            </a:r>
            <a:r>
              <a:rPr lang="en-US" i="1" smtClean="0"/>
              <a:t>private loan</a:t>
            </a:r>
            <a:r>
              <a:rPr lang="en-US" smtClean="0"/>
              <a:t> capital</a:t>
            </a:r>
          </a:p>
          <a:p>
            <a:endParaRPr 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7DBEB3C4-DC18-4547-A91F-F5C97755CC3A}" type="slidenum">
              <a:rPr lang="en-US" smtClean="0"/>
              <a:pPr eaLnBrk="1" hangingPunct="1"/>
              <a:t>44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19E203E5-C4CE-4453-B39A-FBF1DB23588D}" type="slidenum">
              <a:rPr lang="en-US" smtClean="0"/>
              <a:pPr eaLnBrk="1" hangingPunct="1"/>
              <a:t>8</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Elevated default risk equals an increased risk to </a:t>
            </a:r>
            <a:r>
              <a:rPr lang="en-US" i="1" smtClean="0"/>
              <a:t>private loan</a:t>
            </a:r>
            <a:r>
              <a:rPr lang="en-US" smtClean="0"/>
              <a:t> capital</a:t>
            </a:r>
          </a:p>
          <a:p>
            <a:endParaRPr 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1F07F392-7084-4720-8197-B2F8CC1B45C7}" type="slidenum">
              <a:rPr lang="en-US" smtClean="0"/>
              <a:pPr eaLnBrk="1" hangingPunct="1"/>
              <a:t>45</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F7A9B35A-591D-477F-8D41-BD6358126AAA}" type="slidenum">
              <a:rPr lang="en-US" smtClean="0"/>
              <a:pPr eaLnBrk="1" hangingPunct="1"/>
              <a:t>46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B1859FAA-9D14-449C-BDF5-66D223A54DDC}" type="slidenum">
              <a:rPr lang="en-US" smtClean="0"/>
              <a:pPr eaLnBrk="1" hangingPunct="1"/>
              <a:t>9</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9E237D5D-DE2B-4A11-9B70-3FB3D2072D5D}" type="slidenum">
              <a:rPr lang="en-US" smtClean="0"/>
              <a:pPr eaLnBrk="1" hangingPunct="1"/>
              <a:t>10</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67007B30-BDAA-41F2-BFE4-50B28C821A04}" type="slidenum">
              <a:rPr lang="en-US" smtClean="0"/>
              <a:pPr eaLnBrk="1" hangingPunct="1"/>
              <a:t>11</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B0F5A738-E3AD-4FFA-843C-1202594C0943}" type="slidenum">
              <a:rPr lang="en-US" smtClean="0"/>
              <a:pPr eaLnBrk="1" hangingPunct="1"/>
              <a:t>12</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0587" indent="-277149" eaLnBrk="0" hangingPunct="0">
              <a:defRPr>
                <a:solidFill>
                  <a:schemeClr val="tx1"/>
                </a:solidFill>
                <a:latin typeface="Arial" charset="0"/>
              </a:defRPr>
            </a:lvl2pPr>
            <a:lvl3pPr marL="1108596" indent="-221719" eaLnBrk="0" hangingPunct="0">
              <a:defRPr>
                <a:solidFill>
                  <a:schemeClr val="tx1"/>
                </a:solidFill>
                <a:latin typeface="Arial" charset="0"/>
              </a:defRPr>
            </a:lvl3pPr>
            <a:lvl4pPr marL="1552034" indent="-221719" eaLnBrk="0" hangingPunct="0">
              <a:defRPr>
                <a:solidFill>
                  <a:schemeClr val="tx1"/>
                </a:solidFill>
                <a:latin typeface="Arial" charset="0"/>
              </a:defRPr>
            </a:lvl4pPr>
            <a:lvl5pPr marL="1995472" indent="-221719" eaLnBrk="0" hangingPunct="0">
              <a:defRPr>
                <a:solidFill>
                  <a:schemeClr val="tx1"/>
                </a:solidFill>
                <a:latin typeface="Arial" charset="0"/>
              </a:defRPr>
            </a:lvl5pPr>
            <a:lvl6pPr marL="2438911" indent="-221719" eaLnBrk="0" fontAlgn="base" hangingPunct="0">
              <a:spcBef>
                <a:spcPct val="0"/>
              </a:spcBef>
              <a:spcAft>
                <a:spcPct val="0"/>
              </a:spcAft>
              <a:defRPr>
                <a:solidFill>
                  <a:schemeClr val="tx1"/>
                </a:solidFill>
                <a:latin typeface="Arial" charset="0"/>
              </a:defRPr>
            </a:lvl6pPr>
            <a:lvl7pPr marL="2882349" indent="-221719" eaLnBrk="0" fontAlgn="base" hangingPunct="0">
              <a:spcBef>
                <a:spcPct val="0"/>
              </a:spcBef>
              <a:spcAft>
                <a:spcPct val="0"/>
              </a:spcAft>
              <a:defRPr>
                <a:solidFill>
                  <a:schemeClr val="tx1"/>
                </a:solidFill>
                <a:latin typeface="Arial" charset="0"/>
              </a:defRPr>
            </a:lvl7pPr>
            <a:lvl8pPr marL="3325787" indent="-221719" eaLnBrk="0" fontAlgn="base" hangingPunct="0">
              <a:spcBef>
                <a:spcPct val="0"/>
              </a:spcBef>
              <a:spcAft>
                <a:spcPct val="0"/>
              </a:spcAft>
              <a:defRPr>
                <a:solidFill>
                  <a:schemeClr val="tx1"/>
                </a:solidFill>
                <a:latin typeface="Arial" charset="0"/>
              </a:defRPr>
            </a:lvl8pPr>
            <a:lvl9pPr marL="3769225" indent="-221719" eaLnBrk="0" fontAlgn="base" hangingPunct="0">
              <a:spcBef>
                <a:spcPct val="0"/>
              </a:spcBef>
              <a:spcAft>
                <a:spcPct val="0"/>
              </a:spcAft>
              <a:defRPr>
                <a:solidFill>
                  <a:schemeClr val="tx1"/>
                </a:solidFill>
                <a:latin typeface="Arial" charset="0"/>
              </a:defRPr>
            </a:lvl9pPr>
          </a:lstStyle>
          <a:p>
            <a:pPr eaLnBrk="1" hangingPunct="1"/>
            <a:fld id="{C6217E4A-021D-41D8-99B2-6C46D39424E2}" type="slidenum">
              <a:rPr lang="en-US" smtClean="0"/>
              <a:pPr eaLnBrk="1" hangingPunct="1"/>
              <a:t>13</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9375E1-76DF-4531-A346-31C0DBD6480A}"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F42E-94F8-4809-B28D-1F19F11E16EF}" type="slidenum">
              <a:rPr lang="en-US" smtClean="0"/>
              <a:t>‹#›</a:t>
            </a:fld>
            <a:endParaRPr lang="en-US"/>
          </a:p>
        </p:txBody>
      </p:sp>
    </p:spTree>
    <p:extLst>
      <p:ext uri="{BB962C8B-B14F-4D97-AF65-F5344CB8AC3E}">
        <p14:creationId xmlns:p14="http://schemas.microsoft.com/office/powerpoint/2010/main" val="258610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375E1-76DF-4531-A346-31C0DBD6480A}"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F42E-94F8-4809-B28D-1F19F11E16EF}" type="slidenum">
              <a:rPr lang="en-US" smtClean="0"/>
              <a:t>‹#›</a:t>
            </a:fld>
            <a:endParaRPr lang="en-US"/>
          </a:p>
        </p:txBody>
      </p:sp>
    </p:spTree>
    <p:extLst>
      <p:ext uri="{BB962C8B-B14F-4D97-AF65-F5344CB8AC3E}">
        <p14:creationId xmlns:p14="http://schemas.microsoft.com/office/powerpoint/2010/main" val="303225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375E1-76DF-4531-A346-31C0DBD6480A}"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F42E-94F8-4809-B28D-1F19F11E16EF}" type="slidenum">
              <a:rPr lang="en-US" smtClean="0"/>
              <a:t>‹#›</a:t>
            </a:fld>
            <a:endParaRPr lang="en-US"/>
          </a:p>
        </p:txBody>
      </p:sp>
    </p:spTree>
    <p:extLst>
      <p:ext uri="{BB962C8B-B14F-4D97-AF65-F5344CB8AC3E}">
        <p14:creationId xmlns:p14="http://schemas.microsoft.com/office/powerpoint/2010/main" val="1250008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pic>
        <p:nvPicPr>
          <p:cNvPr id="2" name="Picture 1" descr="FSA-4C cop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4" y="671770"/>
            <a:ext cx="5828521" cy="547430"/>
          </a:xfrm>
          <a:prstGeom prst="rect">
            <a:avLst/>
          </a:prstGeom>
        </p:spPr>
      </p:pic>
      <p:sp>
        <p:nvSpPr>
          <p:cNvPr id="7" name="Subtitle 2"/>
          <p:cNvSpPr>
            <a:spLocks noGrp="1"/>
          </p:cNvSpPr>
          <p:nvPr>
            <p:ph type="subTitle" idx="1"/>
          </p:nvPr>
        </p:nvSpPr>
        <p:spPr>
          <a:xfrm>
            <a:off x="410190" y="3481795"/>
            <a:ext cx="8425545" cy="704850"/>
          </a:xfrm>
          <a:prstGeom prst="rect">
            <a:avLst/>
          </a:prstGeom>
        </p:spPr>
        <p:txBody>
          <a:bodyPr vert="horz"/>
          <a:lstStyle>
            <a:lvl1pPr marL="0" indent="0" algn="l">
              <a:buNone/>
              <a:defRPr sz="2400" b="0">
                <a:solidFill>
                  <a:schemeClr val="tx1">
                    <a:lumMod val="65000"/>
                    <a:lumOff val="3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3" name="Title 12"/>
          <p:cNvSpPr>
            <a:spLocks noGrp="1"/>
          </p:cNvSpPr>
          <p:nvPr>
            <p:ph type="title"/>
          </p:nvPr>
        </p:nvSpPr>
        <p:spPr>
          <a:xfrm>
            <a:off x="381000" y="2819400"/>
            <a:ext cx="8229600" cy="738595"/>
          </a:xfrm>
          <a:prstGeom prst="rect">
            <a:avLst/>
          </a:prstGeom>
        </p:spPr>
        <p:txBody>
          <a:bodyPr vert="horz"/>
          <a:lstStyle>
            <a:lvl1pPr algn="l">
              <a:defRPr sz="4800">
                <a:solidFill>
                  <a:schemeClr val="tx1">
                    <a:lumMod val="65000"/>
                    <a:lumOff val="35000"/>
                  </a:schemeClr>
                </a:solidFill>
                <a:latin typeface="Arial"/>
                <a:cs typeface="Arial"/>
              </a:defRPr>
            </a:lvl1pPr>
          </a:lstStyle>
          <a:p>
            <a:r>
              <a:rPr lang="en-US"/>
              <a:t>Click to edit Master title style</a:t>
            </a:r>
          </a:p>
        </p:txBody>
      </p:sp>
      <p:sp>
        <p:nvSpPr>
          <p:cNvPr id="10" name="Rectangle 1"/>
          <p:cNvSpPr>
            <a:spLocks/>
          </p:cNvSpPr>
          <p:nvPr userDrawn="1"/>
        </p:nvSpPr>
        <p:spPr bwMode="auto">
          <a:xfrm>
            <a:off x="-14597" y="0"/>
            <a:ext cx="9167722" cy="321617"/>
          </a:xfrm>
          <a:prstGeom prst="rect">
            <a:avLst/>
          </a:prstGeom>
          <a:solidFill>
            <a:srgbClr val="155F86"/>
          </a:solidFill>
          <a:ln>
            <a:noFill/>
          </a:ln>
        </p:spPr>
        <p:txBody>
          <a:bodyPr lIns="0" tIns="0" rIns="0" bIns="0"/>
          <a:lstStyle/>
          <a:p>
            <a:endParaRPr lang="en-US"/>
          </a:p>
        </p:txBody>
      </p:sp>
      <p:sp>
        <p:nvSpPr>
          <p:cNvPr id="12" name="Rectangle 1"/>
          <p:cNvSpPr>
            <a:spLocks/>
          </p:cNvSpPr>
          <p:nvPr userDrawn="1"/>
        </p:nvSpPr>
        <p:spPr bwMode="auto">
          <a:xfrm>
            <a:off x="0" y="6550494"/>
            <a:ext cx="9167722" cy="321617"/>
          </a:xfrm>
          <a:prstGeom prst="rect">
            <a:avLst/>
          </a:prstGeom>
          <a:solidFill>
            <a:srgbClr val="155F86"/>
          </a:solidFill>
          <a:ln>
            <a:noFill/>
          </a:ln>
        </p:spPr>
        <p:txBody>
          <a:bodyPr lIns="0" tIns="0" rIns="0" bIns="0"/>
          <a:lstStyle/>
          <a:p>
            <a:endParaRPr lang="en-US"/>
          </a:p>
        </p:txBody>
      </p:sp>
      <p:sp>
        <p:nvSpPr>
          <p:cNvPr id="14" name="Content Placeholder 10"/>
          <p:cNvSpPr>
            <a:spLocks noGrp="1"/>
          </p:cNvSpPr>
          <p:nvPr>
            <p:ph sz="quarter" idx="11"/>
          </p:nvPr>
        </p:nvSpPr>
        <p:spPr>
          <a:xfrm>
            <a:off x="410190" y="5727923"/>
            <a:ext cx="7021286" cy="596677"/>
          </a:xfrm>
          <a:prstGeom prst="rect">
            <a:avLst/>
          </a:prstGeom>
        </p:spPr>
        <p:txBody>
          <a:bodyPr vert="horz"/>
          <a:lstStyle>
            <a:lvl1pPr marL="0" indent="0" algn="l">
              <a:buNone/>
              <a:defRPr sz="2200">
                <a:solidFill>
                  <a:srgbClr val="595959"/>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24673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375E1-76DF-4531-A346-31C0DBD6480A}"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F42E-94F8-4809-B28D-1F19F11E16EF}" type="slidenum">
              <a:rPr lang="en-US" smtClean="0"/>
              <a:t>‹#›</a:t>
            </a:fld>
            <a:endParaRPr lang="en-US"/>
          </a:p>
        </p:txBody>
      </p:sp>
    </p:spTree>
    <p:extLst>
      <p:ext uri="{BB962C8B-B14F-4D97-AF65-F5344CB8AC3E}">
        <p14:creationId xmlns:p14="http://schemas.microsoft.com/office/powerpoint/2010/main" val="18238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9375E1-76DF-4531-A346-31C0DBD6480A}"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F42E-94F8-4809-B28D-1F19F11E16EF}" type="slidenum">
              <a:rPr lang="en-US" smtClean="0"/>
              <a:t>‹#›</a:t>
            </a:fld>
            <a:endParaRPr lang="en-US"/>
          </a:p>
        </p:txBody>
      </p:sp>
    </p:spTree>
    <p:extLst>
      <p:ext uri="{BB962C8B-B14F-4D97-AF65-F5344CB8AC3E}">
        <p14:creationId xmlns:p14="http://schemas.microsoft.com/office/powerpoint/2010/main" val="322255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9375E1-76DF-4531-A346-31C0DBD6480A}" type="datetimeFigureOut">
              <a:rPr lang="en-US" smtClean="0"/>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3F42E-94F8-4809-B28D-1F19F11E16EF}" type="slidenum">
              <a:rPr lang="en-US" smtClean="0"/>
              <a:t>‹#›</a:t>
            </a:fld>
            <a:endParaRPr lang="en-US"/>
          </a:p>
        </p:txBody>
      </p:sp>
    </p:spTree>
    <p:extLst>
      <p:ext uri="{BB962C8B-B14F-4D97-AF65-F5344CB8AC3E}">
        <p14:creationId xmlns:p14="http://schemas.microsoft.com/office/powerpoint/2010/main" val="303054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9375E1-76DF-4531-A346-31C0DBD6480A}" type="datetimeFigureOut">
              <a:rPr lang="en-US" smtClean="0"/>
              <a:t>12/4/2013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43F42E-94F8-4809-B28D-1F19F11E16EF}" type="slidenum">
              <a:rPr lang="en-US" smtClean="0"/>
              <a:t>‹#›</a:t>
            </a:fld>
            <a:endParaRPr lang="en-US"/>
          </a:p>
        </p:txBody>
      </p:sp>
    </p:spTree>
    <p:extLst>
      <p:ext uri="{BB962C8B-B14F-4D97-AF65-F5344CB8AC3E}">
        <p14:creationId xmlns:p14="http://schemas.microsoft.com/office/powerpoint/2010/main" val="58139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9375E1-76DF-4531-A346-31C0DBD6480A}" type="datetimeFigureOut">
              <a:rPr lang="en-US" smtClean="0"/>
              <a:t>12/4/2013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43F42E-94F8-4809-B28D-1F19F11E16EF}" type="slidenum">
              <a:rPr lang="en-US" smtClean="0"/>
              <a:t>‹#›</a:t>
            </a:fld>
            <a:endParaRPr lang="en-US"/>
          </a:p>
        </p:txBody>
      </p:sp>
    </p:spTree>
    <p:extLst>
      <p:ext uri="{BB962C8B-B14F-4D97-AF65-F5344CB8AC3E}">
        <p14:creationId xmlns:p14="http://schemas.microsoft.com/office/powerpoint/2010/main" val="13238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375E1-76DF-4531-A346-31C0DBD6480A}" type="datetimeFigureOut">
              <a:rPr lang="en-US" smtClean="0"/>
              <a:t>12/4/2013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43F42E-94F8-4809-B28D-1F19F11E16EF}" type="slidenum">
              <a:rPr lang="en-US" smtClean="0"/>
              <a:t>‹#›</a:t>
            </a:fld>
            <a:endParaRPr lang="en-US"/>
          </a:p>
        </p:txBody>
      </p:sp>
    </p:spTree>
    <p:extLst>
      <p:ext uri="{BB962C8B-B14F-4D97-AF65-F5344CB8AC3E}">
        <p14:creationId xmlns:p14="http://schemas.microsoft.com/office/powerpoint/2010/main" val="415114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375E1-76DF-4531-A346-31C0DBD6480A}" type="datetimeFigureOut">
              <a:rPr lang="en-US" smtClean="0"/>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3F42E-94F8-4809-B28D-1F19F11E16EF}" type="slidenum">
              <a:rPr lang="en-US" smtClean="0"/>
              <a:t>‹#›</a:t>
            </a:fld>
            <a:endParaRPr lang="en-US"/>
          </a:p>
        </p:txBody>
      </p:sp>
    </p:spTree>
    <p:extLst>
      <p:ext uri="{BB962C8B-B14F-4D97-AF65-F5344CB8AC3E}">
        <p14:creationId xmlns:p14="http://schemas.microsoft.com/office/powerpoint/2010/main" val="159336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375E1-76DF-4531-A346-31C0DBD6480A}" type="datetimeFigureOut">
              <a:rPr lang="en-US" smtClean="0"/>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3F42E-94F8-4809-B28D-1F19F11E16EF}" type="slidenum">
              <a:rPr lang="en-US" smtClean="0"/>
              <a:t>‹#›</a:t>
            </a:fld>
            <a:endParaRPr lang="en-US"/>
          </a:p>
        </p:txBody>
      </p:sp>
    </p:spTree>
    <p:extLst>
      <p:ext uri="{BB962C8B-B14F-4D97-AF65-F5344CB8AC3E}">
        <p14:creationId xmlns:p14="http://schemas.microsoft.com/office/powerpoint/2010/main" val="376861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375E1-76DF-4531-A346-31C0DBD6480A}" type="datetimeFigureOut">
              <a:rPr lang="en-US" smtClean="0"/>
              <a:t>12/4/2013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3F42E-94F8-4809-B28D-1F19F11E16EF}" type="slidenum">
              <a:rPr lang="en-US" smtClean="0"/>
              <a:t>‹#›</a:t>
            </a:fld>
            <a:endParaRPr lang="en-US"/>
          </a:p>
        </p:txBody>
      </p:sp>
    </p:spTree>
    <p:extLst>
      <p:ext uri="{BB962C8B-B14F-4D97-AF65-F5344CB8AC3E}">
        <p14:creationId xmlns:p14="http://schemas.microsoft.com/office/powerpoint/2010/main" val="359949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slds.ed.gov/nsld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ifap.ed.gov/dpcletters/ANN1218.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CASFAA_Presentation_PPA%20v4.pptx" TargetMode="External"/><Relationship Id="rId4" Type="http://schemas.openxmlformats.org/officeDocument/2006/relationships/hyperlink" Target="http://ifap.ed.gov/ifap/byNSLDSType.jsp?type=NSLDS%20Record%20Layout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ctrTitle"/>
          </p:nvPr>
        </p:nvSpPr>
        <p:spPr bwMode="auto">
          <a:xfrm>
            <a:off x="1524000" y="685800"/>
            <a:ext cx="6705600" cy="3886200"/>
          </a:xfrm>
        </p:spPr>
        <p:txBody>
          <a:bodyPr>
            <a:normAutofit fontScale="90000"/>
          </a:bodyPr>
          <a:lstStyle/>
          <a:p>
            <a:pPr>
              <a:defRPr/>
            </a:pPr>
            <a:r>
              <a:rPr lang="en-US" dirty="0" smtClean="0"/>
              <a:t/>
            </a:r>
            <a:br>
              <a:rPr lang="en-US" dirty="0" smtClean="0"/>
            </a:br>
            <a:r>
              <a:rPr lang="en-US" dirty="0" smtClean="0"/>
              <a:t/>
            </a:r>
            <a:br>
              <a:rPr lang="en-US" dirty="0" smtClean="0"/>
            </a:br>
            <a:r>
              <a:rPr lang="en-US" dirty="0" smtClean="0"/>
              <a:t/>
            </a:r>
            <a:br>
              <a:rPr lang="en-US" dirty="0" smtClean="0"/>
            </a:br>
            <a:r>
              <a:rPr lang="en-US" sz="3600" dirty="0">
                <a:solidFill>
                  <a:schemeClr val="accent3">
                    <a:lumMod val="75000"/>
                  </a:schemeClr>
                </a:solidFill>
                <a:latin typeface="Arial" pitchFamily="34" charset="0"/>
                <a:cs typeface="Arial" pitchFamily="34" charset="0"/>
              </a:rPr>
              <a:t>One Size Doesn’t Fit All</a:t>
            </a:r>
            <a:r>
              <a:rPr lang="en-US" sz="3600" dirty="0" smtClean="0"/>
              <a:t/>
            </a:r>
            <a:br>
              <a:rPr lang="en-US" sz="3600" dirty="0" smtClean="0"/>
            </a:br>
            <a:r>
              <a:rPr lang="en-US" sz="3600" dirty="0" smtClean="0">
                <a:solidFill>
                  <a:schemeClr val="accent3">
                    <a:lumMod val="75000"/>
                  </a:schemeClr>
                </a:solidFill>
                <a:latin typeface="Arial" pitchFamily="34" charset="0"/>
                <a:cs typeface="Arial" pitchFamily="34" charset="0"/>
              </a:rPr>
              <a:t>Building</a:t>
            </a:r>
            <a:r>
              <a:rPr lang="en-US" sz="3600" dirty="0" smtClean="0"/>
              <a:t> </a:t>
            </a:r>
            <a:r>
              <a:rPr lang="en-US" sz="3600" dirty="0" smtClean="0">
                <a:solidFill>
                  <a:schemeClr val="accent3">
                    <a:lumMod val="75000"/>
                  </a:schemeClr>
                </a:solidFill>
                <a:latin typeface="Arial" pitchFamily="34" charset="0"/>
                <a:cs typeface="Arial" pitchFamily="34" charset="0"/>
              </a:rPr>
              <a:t>A Default Prevention Plan for </a:t>
            </a:r>
            <a:r>
              <a:rPr lang="en-US" sz="3600" u="sng" dirty="0" smtClean="0">
                <a:solidFill>
                  <a:schemeClr val="accent3">
                    <a:lumMod val="75000"/>
                  </a:schemeClr>
                </a:solidFill>
                <a:latin typeface="Arial" pitchFamily="34" charset="0"/>
                <a:cs typeface="Arial" pitchFamily="34" charset="0"/>
              </a:rPr>
              <a:t>YOUR</a:t>
            </a:r>
            <a:r>
              <a:rPr lang="en-US" sz="3600" dirty="0" smtClean="0">
                <a:solidFill>
                  <a:schemeClr val="accent3">
                    <a:lumMod val="75000"/>
                  </a:schemeClr>
                </a:solidFill>
                <a:latin typeface="Arial" pitchFamily="34" charset="0"/>
                <a:cs typeface="Arial" pitchFamily="34" charset="0"/>
              </a:rPr>
              <a:t> School</a:t>
            </a:r>
            <a:br>
              <a:rPr lang="en-US" sz="3600" dirty="0" smtClean="0">
                <a:solidFill>
                  <a:schemeClr val="accent3">
                    <a:lumMod val="75000"/>
                  </a:schemeClr>
                </a:solidFill>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t>
            </a:r>
            <a:r>
              <a:rPr lang="en-US" sz="3600" b="1" dirty="0" smtClean="0">
                <a:solidFill>
                  <a:schemeClr val="tx1">
                    <a:lumMod val="65000"/>
                    <a:lumOff val="35000"/>
                  </a:schemeClr>
                </a:solidFill>
                <a:latin typeface="Arial" pitchFamily="34" charset="0"/>
                <a:cs typeface="Arial" pitchFamily="34" charset="0"/>
              </a:rPr>
              <a:t>CASFAA </a:t>
            </a:r>
            <a:br>
              <a:rPr lang="en-US" sz="3600" b="1" dirty="0" smtClean="0">
                <a:solidFill>
                  <a:schemeClr val="tx1">
                    <a:lumMod val="65000"/>
                    <a:lumOff val="35000"/>
                  </a:schemeClr>
                </a:solidFill>
                <a:latin typeface="Arial" pitchFamily="34" charset="0"/>
                <a:cs typeface="Arial" pitchFamily="34" charset="0"/>
              </a:rPr>
            </a:br>
            <a:r>
              <a:rPr lang="en-US" sz="3600" b="1" dirty="0" smtClean="0">
                <a:solidFill>
                  <a:schemeClr val="tx1">
                    <a:lumMod val="65000"/>
                    <a:lumOff val="35000"/>
                  </a:schemeClr>
                </a:solidFill>
                <a:latin typeface="Arial" pitchFamily="34" charset="0"/>
                <a:cs typeface="Arial" pitchFamily="34" charset="0"/>
              </a:rPr>
              <a:t>December  15, 2013</a:t>
            </a:r>
            <a:r>
              <a:rPr lang="en-US" dirty="0" smtClean="0">
                <a:solidFill>
                  <a:schemeClr val="tx1">
                    <a:lumMod val="65000"/>
                    <a:lumOff val="35000"/>
                  </a:schemeClr>
                </a:solidFill>
              </a:rPr>
              <a:t/>
            </a:r>
            <a:br>
              <a:rPr lang="en-US" dirty="0" smtClean="0">
                <a:solidFill>
                  <a:schemeClr val="tx1">
                    <a:lumMod val="65000"/>
                    <a:lumOff val="35000"/>
                  </a:schemeClr>
                </a:solidFill>
              </a:rPr>
            </a:br>
            <a:endParaRPr lang="en-US" dirty="0" smtClean="0">
              <a:solidFill>
                <a:schemeClr val="tx1">
                  <a:lumMod val="65000"/>
                  <a:lumOff val="35000"/>
                </a:schemeClr>
              </a:solidFill>
              <a:latin typeface="Arial" charset="0"/>
              <a:cs typeface="Arial" charset="0"/>
            </a:endParaRPr>
          </a:p>
        </p:txBody>
      </p:sp>
      <p:sp>
        <p:nvSpPr>
          <p:cNvPr id="6147" name="Subtitle 5"/>
          <p:cNvSpPr>
            <a:spLocks noGrp="1"/>
          </p:cNvSpPr>
          <p:nvPr>
            <p:ph type="subTitle" idx="1"/>
          </p:nvPr>
        </p:nvSpPr>
        <p:spPr>
          <a:xfrm>
            <a:off x="457200" y="3657600"/>
            <a:ext cx="8001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328898651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Placeholder 4"/>
          <p:cNvSpPr>
            <a:spLocks noGrp="1" noChangeArrowheads="1"/>
          </p:cNvSpPr>
          <p:nvPr>
            <p:ph idx="1"/>
          </p:nvPr>
        </p:nvSpPr>
        <p:spPr bwMode="black">
          <a:xfrm>
            <a:off x="1447800" y="990600"/>
            <a:ext cx="7696200" cy="4343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buFontTx/>
              <a:buNone/>
            </a:pP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buFontTx/>
              <a:buNone/>
            </a:pPr>
            <a:r>
              <a:rPr lang="en-US" sz="4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Three Types </a:t>
            </a:r>
          </a:p>
          <a:p>
            <a:pPr algn="ctr">
              <a:buFontTx/>
              <a:buNone/>
            </a:pPr>
            <a:r>
              <a:rPr lang="en-US" sz="4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of </a:t>
            </a:r>
          </a:p>
          <a:p>
            <a:pPr algn="ctr">
              <a:buFontTx/>
              <a:buNone/>
            </a:pPr>
            <a:r>
              <a:rPr lang="en-US" sz="440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Default Prevention Plans</a:t>
            </a:r>
          </a:p>
          <a:p>
            <a:pPr algn="ctr">
              <a:buFontTx/>
              <a:buNone/>
            </a:pP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314"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7CE178-8592-4366-A1F7-8CA3480326E6}" type="slidenum">
              <a:rPr lang="en-US"/>
              <a:pPr eaLnBrk="1" hangingPunct="1"/>
              <a:t>10</a:t>
            </a:fld>
            <a:endParaRPr lang="en-US" dirty="0"/>
          </a:p>
        </p:txBody>
      </p:sp>
    </p:spTree>
    <p:extLst>
      <p:ext uri="{BB962C8B-B14F-4D97-AF65-F5344CB8AC3E}">
        <p14:creationId xmlns:p14="http://schemas.microsoft.com/office/powerpoint/2010/main" val="86716265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Placeholder 4"/>
          <p:cNvSpPr>
            <a:spLocks noGrp="1" noChangeArrowheads="1"/>
          </p:cNvSpPr>
          <p:nvPr>
            <p:ph idx="1"/>
          </p:nvPr>
        </p:nvSpPr>
        <p:spPr bwMode="black">
          <a:xfrm>
            <a:off x="1371600" y="609600"/>
            <a:ext cx="7315199" cy="990600"/>
          </a:xfrm>
        </p:spPr>
        <p:txBody>
          <a:bodyPr>
            <a:normAutofit fontScale="85000" lnSpcReduction="20000"/>
          </a:bodyPr>
          <a:lstStyle/>
          <a:p>
            <a:pPr algn="ctr">
              <a:buFontTx/>
              <a:buNone/>
            </a:pPr>
            <a:r>
              <a:rPr lang="en-US" sz="4000" b="1" dirty="0" smtClean="0">
                <a:solidFill>
                  <a:srgbClr val="C00000"/>
                </a:solidFill>
                <a:latin typeface="Arial" pitchFamily="34" charset="0"/>
                <a:cs typeface="Arial" pitchFamily="34" charset="0"/>
              </a:rPr>
              <a:t>Involuntary Plan: </a:t>
            </a:r>
          </a:p>
          <a:p>
            <a:pPr algn="ctr">
              <a:buFontTx/>
              <a:buNone/>
            </a:pPr>
            <a:r>
              <a:rPr lang="en-US" sz="3600" b="1" dirty="0" smtClean="0">
                <a:solidFill>
                  <a:srgbClr val="C00000"/>
                </a:solidFill>
                <a:latin typeface="Arial" pitchFamily="34" charset="0"/>
                <a:cs typeface="Arial" pitchFamily="34" charset="0"/>
              </a:rPr>
              <a:t>34 C.F.R. 668.14  </a:t>
            </a:r>
            <a:r>
              <a:rPr lang="en-US" sz="3600" b="1" dirty="0" smtClean="0">
                <a:solidFill>
                  <a:srgbClr val="C00000"/>
                </a:solidFill>
              </a:rPr>
              <a:t>  </a:t>
            </a:r>
          </a:p>
        </p:txBody>
      </p:sp>
      <p:sp>
        <p:nvSpPr>
          <p:cNvPr id="14338"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29E170-8743-4513-A6C5-915381BD2891}" type="slidenum">
              <a:rPr lang="en-US"/>
              <a:pPr eaLnBrk="1" hangingPunct="1"/>
              <a:t>11</a:t>
            </a:fld>
            <a:endParaRPr lang="en-US" dirty="0"/>
          </a:p>
        </p:txBody>
      </p:sp>
      <p:sp>
        <p:nvSpPr>
          <p:cNvPr id="14341" name="TextBox 5"/>
          <p:cNvSpPr txBox="1">
            <a:spLocks noChangeArrowheads="1"/>
          </p:cNvSpPr>
          <p:nvPr/>
        </p:nvSpPr>
        <p:spPr bwMode="auto">
          <a:xfrm>
            <a:off x="1524000" y="1676400"/>
            <a:ext cx="6629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914400" indent="-4572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endParaRPr lang="en-US" sz="2400" dirty="0"/>
          </a:p>
          <a:p>
            <a:pPr eaLnBrk="1" hangingPunct="1">
              <a:buFontTx/>
              <a:buAutoNum type="arabicPeriod"/>
            </a:pPr>
            <a:r>
              <a:rPr lang="en-US" sz="2400" dirty="0">
                <a:solidFill>
                  <a:srgbClr val="003767"/>
                </a:solidFill>
              </a:rPr>
              <a:t>Schools participating in the Direct Loan programs </a:t>
            </a:r>
            <a:r>
              <a:rPr lang="en-US" sz="2400" b="1" dirty="0">
                <a:solidFill>
                  <a:srgbClr val="003767"/>
                </a:solidFill>
              </a:rPr>
              <a:t>for the first time</a:t>
            </a:r>
            <a:r>
              <a:rPr lang="en-US" sz="2400" dirty="0">
                <a:solidFill>
                  <a:srgbClr val="003767"/>
                </a:solidFill>
              </a:rPr>
              <a:t>,</a:t>
            </a:r>
          </a:p>
          <a:p>
            <a:pPr eaLnBrk="1" hangingPunct="1">
              <a:buFontTx/>
              <a:buAutoNum type="arabicPeriod"/>
            </a:pPr>
            <a:r>
              <a:rPr lang="en-US" sz="2400" dirty="0">
                <a:solidFill>
                  <a:srgbClr val="003767"/>
                </a:solidFill>
              </a:rPr>
              <a:t>Schools participating in the Direct Loan program that have </a:t>
            </a:r>
            <a:r>
              <a:rPr lang="en-US" sz="2400" b="1" dirty="0">
                <a:solidFill>
                  <a:srgbClr val="003767"/>
                </a:solidFill>
              </a:rPr>
              <a:t>undergone a change of ownership </a:t>
            </a:r>
            <a:r>
              <a:rPr lang="en-US" sz="2400" dirty="0">
                <a:solidFill>
                  <a:srgbClr val="003767"/>
                </a:solidFill>
              </a:rPr>
              <a:t>that resulted in a change in control </a:t>
            </a:r>
          </a:p>
          <a:p>
            <a:pPr eaLnBrk="1" hangingPunct="1">
              <a:buFontTx/>
              <a:buAutoNum type="arabicPeriod"/>
            </a:pPr>
            <a:r>
              <a:rPr lang="en-US" sz="2400" dirty="0">
                <a:solidFill>
                  <a:srgbClr val="003767"/>
                </a:solidFill>
              </a:rPr>
              <a:t>Required to have a DP plan</a:t>
            </a:r>
          </a:p>
          <a:p>
            <a:pPr lvl="1" eaLnBrk="1" hangingPunct="1"/>
            <a:r>
              <a:rPr lang="en-US" sz="2400" dirty="0" smtClean="0">
                <a:solidFill>
                  <a:srgbClr val="003767"/>
                </a:solidFill>
              </a:rPr>
              <a:t>a.)  Create </a:t>
            </a:r>
            <a:r>
              <a:rPr lang="en-US" sz="2400" dirty="0">
                <a:solidFill>
                  <a:srgbClr val="003767"/>
                </a:solidFill>
              </a:rPr>
              <a:t>your own  (see 668.217)</a:t>
            </a:r>
          </a:p>
          <a:p>
            <a:pPr lvl="1" eaLnBrk="1" hangingPunct="1"/>
            <a:r>
              <a:rPr lang="en-US" sz="2400" dirty="0" smtClean="0">
                <a:solidFill>
                  <a:srgbClr val="003767"/>
                </a:solidFill>
              </a:rPr>
              <a:t>b.)  Adopt </a:t>
            </a:r>
            <a:r>
              <a:rPr lang="en-US" sz="2400" dirty="0">
                <a:solidFill>
                  <a:srgbClr val="003767"/>
                </a:solidFill>
              </a:rPr>
              <a:t>the Department’s Sample Plan</a:t>
            </a:r>
          </a:p>
        </p:txBody>
      </p:sp>
    </p:spTree>
    <p:extLst>
      <p:ext uri="{BB962C8B-B14F-4D97-AF65-F5344CB8AC3E}">
        <p14:creationId xmlns:p14="http://schemas.microsoft.com/office/powerpoint/2010/main" val="158555890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Placeholder 4"/>
          <p:cNvSpPr>
            <a:spLocks noGrp="1" noChangeArrowheads="1"/>
          </p:cNvSpPr>
          <p:nvPr>
            <p:ph idx="1"/>
          </p:nvPr>
        </p:nvSpPr>
        <p:spPr bwMode="black">
          <a:xfrm>
            <a:off x="30163" y="2057400"/>
            <a:ext cx="8305800" cy="3810000"/>
          </a:xfrm>
        </p:spPr>
        <p:txBody>
          <a:bodyPr/>
          <a:lstStyle/>
          <a:p>
            <a:pPr>
              <a:buFontTx/>
              <a:buNone/>
            </a:pPr>
            <a:r>
              <a:rPr lang="en-US" sz="2800" dirty="0" smtClean="0"/>
              <a:t>             </a:t>
            </a:r>
          </a:p>
          <a:p>
            <a:pPr>
              <a:buFontTx/>
              <a:buNone/>
            </a:pPr>
            <a:endParaRPr lang="en-US" sz="2800" dirty="0" smtClean="0"/>
          </a:p>
          <a:p>
            <a:pPr>
              <a:buFontTx/>
              <a:buNone/>
            </a:pPr>
            <a:endParaRPr lang="en-US" sz="2800" dirty="0" smtClean="0"/>
          </a:p>
          <a:p>
            <a:pPr algn="ctr">
              <a:buFontTx/>
              <a:buNone/>
            </a:pPr>
            <a:r>
              <a:rPr lang="en-US" sz="2800" dirty="0" smtClean="0"/>
              <a:t>      </a:t>
            </a:r>
          </a:p>
        </p:txBody>
      </p:sp>
      <p:sp>
        <p:nvSpPr>
          <p:cNvPr id="15362"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0EB97E-96E1-4812-9EAE-637635C43191}" type="slidenum">
              <a:rPr lang="en-US"/>
              <a:pPr eaLnBrk="1" hangingPunct="1"/>
              <a:t>12</a:t>
            </a:fld>
            <a:endParaRPr lang="en-US" dirty="0"/>
          </a:p>
        </p:txBody>
      </p:sp>
      <p:sp>
        <p:nvSpPr>
          <p:cNvPr id="15364" name="Title 4"/>
          <p:cNvSpPr>
            <a:spLocks noGrp="1"/>
          </p:cNvSpPr>
          <p:nvPr>
            <p:ph type="title"/>
          </p:nvPr>
        </p:nvSpPr>
        <p:spPr>
          <a:xfrm>
            <a:off x="1143000" y="990600"/>
            <a:ext cx="7620000" cy="762000"/>
          </a:xfrm>
        </p:spPr>
        <p:txBody>
          <a:bodyPr>
            <a:normAutofit fontScale="90000"/>
          </a:bodyPr>
          <a:lstStyle/>
          <a:p>
            <a:r>
              <a:rPr lang="en-US" sz="4400" dirty="0" smtClean="0">
                <a:solidFill>
                  <a:srgbClr val="C00000"/>
                </a:solidFill>
                <a:latin typeface="Arial" pitchFamily="34" charset="0"/>
                <a:cs typeface="Arial" pitchFamily="34" charset="0"/>
              </a:rPr>
              <a:t>Involuntary Plan: </a:t>
            </a:r>
            <a:br>
              <a:rPr lang="en-US" sz="4400" dirty="0" smtClean="0">
                <a:solidFill>
                  <a:srgbClr val="C00000"/>
                </a:solidFill>
                <a:latin typeface="Arial" pitchFamily="34" charset="0"/>
                <a:cs typeface="Arial" pitchFamily="34" charset="0"/>
              </a:rPr>
            </a:br>
            <a:r>
              <a:rPr lang="en-US" sz="4000" dirty="0" smtClean="0">
                <a:solidFill>
                  <a:srgbClr val="C00000"/>
                </a:solidFill>
                <a:latin typeface="Arial" pitchFamily="34" charset="0"/>
                <a:cs typeface="Arial" pitchFamily="34" charset="0"/>
              </a:rPr>
              <a:t>34 CFR 668.217 </a:t>
            </a:r>
          </a:p>
        </p:txBody>
      </p:sp>
      <p:sp>
        <p:nvSpPr>
          <p:cNvPr id="15365" name="TextBox 6"/>
          <p:cNvSpPr txBox="1">
            <a:spLocks noChangeArrowheads="1"/>
          </p:cNvSpPr>
          <p:nvPr/>
        </p:nvSpPr>
        <p:spPr bwMode="auto">
          <a:xfrm>
            <a:off x="1524000" y="2057400"/>
            <a:ext cx="62484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endParaRPr lang="en-US" sz="2800" dirty="0">
              <a:solidFill>
                <a:srgbClr val="003767"/>
              </a:solidFill>
            </a:endParaRPr>
          </a:p>
          <a:p>
            <a:pPr eaLnBrk="1" hangingPunct="1">
              <a:buFont typeface="Arial" charset="0"/>
              <a:buChar char="•"/>
            </a:pPr>
            <a:r>
              <a:rPr lang="en-US" sz="2400" dirty="0">
                <a:solidFill>
                  <a:srgbClr val="003767"/>
                </a:solidFill>
              </a:rPr>
              <a:t>New cohort default rate regulation requires that schools which achieve a </a:t>
            </a:r>
            <a:r>
              <a:rPr lang="en-US" sz="2400" dirty="0" smtClean="0">
                <a:solidFill>
                  <a:srgbClr val="003767"/>
                </a:solidFill>
              </a:rPr>
              <a:t>three year cohort </a:t>
            </a:r>
            <a:r>
              <a:rPr lang="en-US" sz="2400" dirty="0">
                <a:solidFill>
                  <a:srgbClr val="003767"/>
                </a:solidFill>
              </a:rPr>
              <a:t>default rate equal to or greater than 30% </a:t>
            </a:r>
            <a:r>
              <a:rPr lang="en-US" sz="2400" dirty="0" smtClean="0">
                <a:solidFill>
                  <a:srgbClr val="003767"/>
                </a:solidFill>
              </a:rPr>
              <a:t>for FY 2009 and thereafter must </a:t>
            </a:r>
            <a:r>
              <a:rPr lang="en-US" sz="2400" dirty="0">
                <a:solidFill>
                  <a:srgbClr val="003767"/>
                </a:solidFill>
              </a:rPr>
              <a:t>develop a default prevention plan.</a:t>
            </a:r>
          </a:p>
          <a:p>
            <a:pPr eaLnBrk="1" hangingPunct="1">
              <a:buFont typeface="Arial" charset="0"/>
              <a:buChar char="•"/>
            </a:pPr>
            <a:endParaRPr lang="en-US" sz="2400" dirty="0">
              <a:solidFill>
                <a:srgbClr val="003767"/>
              </a:solidFill>
            </a:endParaRPr>
          </a:p>
        </p:txBody>
      </p:sp>
    </p:spTree>
    <p:extLst>
      <p:ext uri="{BB962C8B-B14F-4D97-AF65-F5344CB8AC3E}">
        <p14:creationId xmlns:p14="http://schemas.microsoft.com/office/powerpoint/2010/main" val="92850246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4"/>
          <p:cNvSpPr>
            <a:spLocks noGrp="1" noChangeArrowheads="1"/>
          </p:cNvSpPr>
          <p:nvPr>
            <p:ph idx="1"/>
          </p:nvPr>
        </p:nvSpPr>
        <p:spPr bwMode="black">
          <a:xfrm>
            <a:off x="30163" y="1524000"/>
            <a:ext cx="8305800" cy="4343400"/>
          </a:xfrm>
        </p:spPr>
        <p:txBody>
          <a:bodyPr/>
          <a:lstStyle/>
          <a:p>
            <a:pPr>
              <a:buFontTx/>
              <a:buNone/>
            </a:pPr>
            <a:r>
              <a:rPr lang="en-US" sz="2800" dirty="0" smtClean="0"/>
              <a:t>             </a:t>
            </a:r>
          </a:p>
          <a:p>
            <a:pPr>
              <a:buFontTx/>
              <a:buNone/>
            </a:pPr>
            <a:endParaRPr lang="en-US" sz="2800" dirty="0" smtClean="0"/>
          </a:p>
          <a:p>
            <a:pPr>
              <a:buFontTx/>
              <a:buNone/>
            </a:pPr>
            <a:endParaRPr lang="en-US" sz="2800" dirty="0" smtClean="0"/>
          </a:p>
          <a:p>
            <a:pPr algn="ctr">
              <a:buFontTx/>
              <a:buNone/>
            </a:pPr>
            <a:r>
              <a:rPr lang="en-US" sz="2800" dirty="0" smtClean="0"/>
              <a:t>      </a:t>
            </a:r>
          </a:p>
        </p:txBody>
      </p:sp>
      <p:sp>
        <p:nvSpPr>
          <p:cNvPr id="16386"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97C29E-1092-4D36-8A88-697B59486666}" type="slidenum">
              <a:rPr lang="en-US"/>
              <a:pPr eaLnBrk="1" hangingPunct="1"/>
              <a:t>13</a:t>
            </a:fld>
            <a:endParaRPr lang="en-US" dirty="0"/>
          </a:p>
        </p:txBody>
      </p:sp>
      <p:sp>
        <p:nvSpPr>
          <p:cNvPr id="16388" name="Title 4"/>
          <p:cNvSpPr>
            <a:spLocks noGrp="1"/>
          </p:cNvSpPr>
          <p:nvPr>
            <p:ph type="title"/>
          </p:nvPr>
        </p:nvSpPr>
        <p:spPr>
          <a:xfrm>
            <a:off x="457200" y="274638"/>
            <a:ext cx="8229600" cy="1143000"/>
          </a:xfrm>
        </p:spPr>
        <p:txBody>
          <a:bodyPr>
            <a:normAutofit/>
          </a:bodyPr>
          <a:lstStyle/>
          <a:p>
            <a:r>
              <a:rPr lang="en-US" sz="4000" dirty="0" smtClean="0">
                <a:solidFill>
                  <a:srgbClr val="C00000"/>
                </a:solidFill>
                <a:latin typeface="Arial" pitchFamily="34" charset="0"/>
                <a:cs typeface="Arial" pitchFamily="34" charset="0"/>
              </a:rPr>
              <a:t>Voluntary Plan                           </a:t>
            </a:r>
          </a:p>
        </p:txBody>
      </p:sp>
      <p:sp>
        <p:nvSpPr>
          <p:cNvPr id="16389" name="TextBox 5"/>
          <p:cNvSpPr txBox="1">
            <a:spLocks noChangeArrowheads="1"/>
          </p:cNvSpPr>
          <p:nvPr/>
        </p:nvSpPr>
        <p:spPr bwMode="auto">
          <a:xfrm>
            <a:off x="1524000" y="1447800"/>
            <a:ext cx="6934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dirty="0" smtClean="0">
                <a:solidFill>
                  <a:srgbClr val="0070C0"/>
                </a:solidFill>
              </a:rPr>
              <a:t>Schools </a:t>
            </a:r>
            <a:r>
              <a:rPr lang="en-US" sz="2400" i="1" dirty="0">
                <a:solidFill>
                  <a:srgbClr val="0070C0"/>
                </a:solidFill>
              </a:rPr>
              <a:t>may wish to create a voluntary default prevention plan to promote loan repayment and reduce default risk within the school’s loan </a:t>
            </a:r>
            <a:r>
              <a:rPr lang="en-US" sz="2400" i="1" dirty="0" smtClean="0">
                <a:solidFill>
                  <a:srgbClr val="0070C0"/>
                </a:solidFill>
              </a:rPr>
              <a:t>portfolio:</a:t>
            </a:r>
          </a:p>
          <a:p>
            <a:pPr eaLnBrk="1" hangingPunct="1"/>
            <a:endParaRPr lang="en-US" sz="2400" dirty="0">
              <a:solidFill>
                <a:srgbClr val="003767"/>
              </a:solidFill>
            </a:endParaRPr>
          </a:p>
          <a:p>
            <a:pPr marL="342900" indent="-342900" eaLnBrk="1" hangingPunct="1">
              <a:buFont typeface="Arial" pitchFamily="34" charset="0"/>
              <a:buChar char="•"/>
            </a:pPr>
            <a:r>
              <a:rPr lang="en-US" sz="2400" dirty="0" smtClean="0">
                <a:solidFill>
                  <a:srgbClr val="003767"/>
                </a:solidFill>
              </a:rPr>
              <a:t>FSA has no </a:t>
            </a:r>
            <a:r>
              <a:rPr lang="en-US" sz="2400" dirty="0">
                <a:solidFill>
                  <a:srgbClr val="003767"/>
                </a:solidFill>
              </a:rPr>
              <a:t>specific requirements for the development of a voluntary </a:t>
            </a:r>
            <a:r>
              <a:rPr lang="en-US" sz="2400" dirty="0" smtClean="0">
                <a:solidFill>
                  <a:srgbClr val="003767"/>
                </a:solidFill>
              </a:rPr>
              <a:t>plan;</a:t>
            </a:r>
          </a:p>
          <a:p>
            <a:pPr marL="342900" indent="-342900" eaLnBrk="1" hangingPunct="1">
              <a:buFont typeface="Arial" pitchFamily="34" charset="0"/>
              <a:buChar char="•"/>
            </a:pPr>
            <a:r>
              <a:rPr lang="en-US" sz="2400" dirty="0" smtClean="0">
                <a:solidFill>
                  <a:srgbClr val="003767"/>
                </a:solidFill>
              </a:rPr>
              <a:t>FSA does recommend </a:t>
            </a:r>
            <a:r>
              <a:rPr lang="en-US" sz="2400" dirty="0">
                <a:solidFill>
                  <a:srgbClr val="003767"/>
                </a:solidFill>
              </a:rPr>
              <a:t>that schools follow the steps outlined in 34 CFR 668.217 (slide 14</a:t>
            </a:r>
            <a:r>
              <a:rPr lang="en-US" sz="2400" dirty="0" smtClean="0">
                <a:solidFill>
                  <a:srgbClr val="003767"/>
                </a:solidFill>
              </a:rPr>
              <a:t>); and</a:t>
            </a:r>
          </a:p>
          <a:p>
            <a:pPr marL="342900" indent="-342900" eaLnBrk="1" hangingPunct="1">
              <a:buFont typeface="Arial" pitchFamily="34" charset="0"/>
              <a:buChar char="•"/>
            </a:pPr>
            <a:r>
              <a:rPr lang="en-US" sz="2400" dirty="0" smtClean="0">
                <a:solidFill>
                  <a:srgbClr val="003767"/>
                </a:solidFill>
              </a:rPr>
              <a:t>Include applicable </a:t>
            </a:r>
            <a:r>
              <a:rPr lang="en-US" sz="2400" dirty="0">
                <a:solidFill>
                  <a:srgbClr val="003767"/>
                </a:solidFill>
              </a:rPr>
              <a:t>non-regulatory ‘best practice’ measures described later in this session and in the Department’s Sample Plan.</a:t>
            </a:r>
          </a:p>
        </p:txBody>
      </p:sp>
    </p:spTree>
    <p:extLst>
      <p:ext uri="{BB962C8B-B14F-4D97-AF65-F5344CB8AC3E}">
        <p14:creationId xmlns:p14="http://schemas.microsoft.com/office/powerpoint/2010/main" val="205375454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905000" y="2286000"/>
            <a:ext cx="6705600" cy="3581400"/>
          </a:xfrm>
        </p:spPr>
        <p:txBody>
          <a:bodyPr>
            <a:normAutofit fontScale="32500" lnSpcReduction="20000"/>
          </a:bodyPr>
          <a:lstStyle/>
          <a:p>
            <a:pPr eaLnBrk="1" hangingPunct="1">
              <a:defRPr/>
            </a:pPr>
            <a:endParaRPr lang="en-US" sz="2800" dirty="0"/>
          </a:p>
          <a:p>
            <a:pPr eaLnBrk="1" hangingPunct="1">
              <a:buNone/>
              <a:defRPr/>
            </a:pPr>
            <a:endParaRPr lang="en-US" sz="8600" dirty="0"/>
          </a:p>
          <a:p>
            <a:pPr eaLnBrk="1" hangingPunct="1">
              <a:defRPr/>
            </a:pPr>
            <a:r>
              <a:rPr lang="en-US" sz="9800" dirty="0" smtClean="0"/>
              <a:t>Team Driven</a:t>
            </a:r>
          </a:p>
          <a:p>
            <a:pPr eaLnBrk="1" hangingPunct="1">
              <a:defRPr/>
            </a:pPr>
            <a:endParaRPr lang="en-US" sz="9800" dirty="0"/>
          </a:p>
          <a:p>
            <a:pPr eaLnBrk="1" hangingPunct="1">
              <a:defRPr/>
            </a:pPr>
            <a:r>
              <a:rPr lang="en-US" sz="9800" dirty="0" smtClean="0"/>
              <a:t>Data Driven</a:t>
            </a:r>
          </a:p>
          <a:p>
            <a:pPr eaLnBrk="1" hangingPunct="1">
              <a:defRPr/>
            </a:pPr>
            <a:endParaRPr lang="en-US" sz="2800" dirty="0"/>
          </a:p>
          <a:p>
            <a:pPr eaLnBrk="1" hangingPunct="1">
              <a:defRPr/>
            </a:pPr>
            <a:endParaRPr lang="en-US" sz="2800" dirty="0"/>
          </a:p>
          <a:p>
            <a:pPr eaLnBrk="1" hangingPunct="1">
              <a:buFontTx/>
              <a:buNone/>
              <a:defRPr/>
            </a:pPr>
            <a:r>
              <a:rPr lang="en-US" dirty="0" smtClean="0"/>
              <a:t>             </a:t>
            </a:r>
            <a:endParaRPr lang="en-US" dirty="0"/>
          </a:p>
          <a:p>
            <a:pPr eaLnBrk="1" hangingPunct="1">
              <a:buFontTx/>
              <a:buNone/>
              <a:defRPr/>
            </a:pPr>
            <a:endParaRPr lang="en-US" dirty="0"/>
          </a:p>
          <a:p>
            <a:pPr eaLnBrk="1" hangingPunct="1">
              <a:buFontTx/>
              <a:buNone/>
              <a:defRPr/>
            </a:pPr>
            <a:endParaRPr lang="en-US" dirty="0"/>
          </a:p>
          <a:p>
            <a:pPr eaLnBrk="1" hangingPunct="1">
              <a:buFontTx/>
              <a:buNone/>
              <a:defRPr/>
            </a:pPr>
            <a:endParaRPr lang="en-US" sz="2700" dirty="0"/>
          </a:p>
          <a:p>
            <a:pPr eaLnBrk="1" hangingPunct="1">
              <a:buFontTx/>
              <a:buNone/>
              <a:defRPr/>
            </a:pPr>
            <a:endParaRPr lang="en-US" sz="2700" dirty="0" smtClean="0"/>
          </a:p>
          <a:p>
            <a:pPr eaLnBrk="1" hangingPunct="1">
              <a:buFontTx/>
              <a:buNone/>
              <a:defRPr/>
            </a:pPr>
            <a:endParaRPr lang="en-US" sz="1400" b="1" dirty="0" smtClean="0"/>
          </a:p>
          <a:p>
            <a:pPr eaLnBrk="1" hangingPunct="1">
              <a:buFontTx/>
              <a:buNone/>
              <a:defRPr/>
            </a:pPr>
            <a:r>
              <a:rPr lang="en-US" sz="2700" b="1" dirty="0" smtClean="0"/>
              <a:t>	</a:t>
            </a:r>
            <a:endParaRPr lang="en-US" sz="2800" b="1" dirty="0" smtClean="0"/>
          </a:p>
          <a:p>
            <a:pPr eaLnBrk="1" hangingPunct="1">
              <a:defRPr/>
            </a:pPr>
            <a:endParaRPr lang="en-US" sz="2800" dirty="0" smtClean="0"/>
          </a:p>
        </p:txBody>
      </p:sp>
      <p:sp>
        <p:nvSpPr>
          <p:cNvPr id="20482"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F3689C-EEAC-46B2-9E15-1F8E48DED51A}" type="slidenum">
              <a:rPr lang="en-US"/>
              <a:pPr eaLnBrk="1" hangingPunct="1"/>
              <a:t>14</a:t>
            </a:fld>
            <a:endParaRPr lang="en-US" dirty="0"/>
          </a:p>
        </p:txBody>
      </p:sp>
      <p:sp>
        <p:nvSpPr>
          <p:cNvPr id="20483" name="Rectangle 2"/>
          <p:cNvSpPr>
            <a:spLocks noGrp="1" noChangeArrowheads="1"/>
          </p:cNvSpPr>
          <p:nvPr>
            <p:ph type="title"/>
          </p:nvPr>
        </p:nvSpPr>
        <p:spPr>
          <a:xfrm>
            <a:off x="1447800" y="762000"/>
            <a:ext cx="7315200" cy="1447800"/>
          </a:xfrm>
        </p:spPr>
        <p:txBody>
          <a:bodyPr>
            <a:normAutofit fontScale="90000"/>
          </a:bodyPr>
          <a:lstStyle/>
          <a:p>
            <a:pPr eaLnBrk="1" hangingPunct="1"/>
            <a:r>
              <a:rPr lang="en-US" sz="3600" dirty="0" smtClean="0"/>
              <a:t>            </a:t>
            </a:r>
            <a:br>
              <a:rPr lang="en-US" sz="3600" dirty="0" smtClean="0"/>
            </a:br>
            <a:r>
              <a:rPr lang="en-US" sz="4400" dirty="0" smtClean="0">
                <a:solidFill>
                  <a:srgbClr val="C00000"/>
                </a:solidFill>
                <a:latin typeface="Arial" pitchFamily="34" charset="0"/>
                <a:cs typeface="Arial" pitchFamily="34" charset="0"/>
              </a:rPr>
              <a:t>Core Concepts: </a:t>
            </a:r>
            <a:br>
              <a:rPr lang="en-US" sz="4400" dirty="0" smtClean="0">
                <a:solidFill>
                  <a:srgbClr val="C00000"/>
                </a:solidFill>
                <a:latin typeface="Arial" pitchFamily="34" charset="0"/>
                <a:cs typeface="Arial" pitchFamily="34" charset="0"/>
              </a:rPr>
            </a:br>
            <a:r>
              <a:rPr lang="en-US" sz="4400" dirty="0" smtClean="0">
                <a:solidFill>
                  <a:srgbClr val="C00000"/>
                </a:solidFill>
                <a:latin typeface="Arial" pitchFamily="34" charset="0"/>
                <a:cs typeface="Arial" pitchFamily="34" charset="0"/>
              </a:rPr>
              <a:t>Creating a Successful Plan</a:t>
            </a:r>
            <a:br>
              <a:rPr lang="en-US" sz="4400" dirty="0" smtClean="0">
                <a:solidFill>
                  <a:srgbClr val="C00000"/>
                </a:solidFill>
                <a:latin typeface="Arial" pitchFamily="34" charset="0"/>
                <a:cs typeface="Arial" pitchFamily="34" charset="0"/>
              </a:rPr>
            </a:br>
            <a:endParaRPr lang="en-US" sz="4400"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55841628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Placeholder 4"/>
          <p:cNvSpPr>
            <a:spLocks noGrp="1" noChangeArrowheads="1"/>
          </p:cNvSpPr>
          <p:nvPr>
            <p:ph idx="1"/>
          </p:nvPr>
        </p:nvSpPr>
        <p:spPr bwMode="black">
          <a:xfrm>
            <a:off x="1524000" y="1600200"/>
            <a:ext cx="7086600" cy="4618038"/>
          </a:xfrm>
        </p:spPr>
        <p:txBody>
          <a:bodyPr>
            <a:normAutofit fontScale="92500" lnSpcReduction="10000"/>
          </a:bodyPr>
          <a:lstStyle/>
          <a:p>
            <a:r>
              <a:rPr lang="en-US" dirty="0" smtClean="0"/>
              <a:t>DP Team should be cross-functional group. </a:t>
            </a:r>
          </a:p>
          <a:p>
            <a:pPr lvl="1"/>
            <a:r>
              <a:rPr lang="en-US" sz="2400" i="1" dirty="0" smtClean="0">
                <a:solidFill>
                  <a:srgbClr val="0070C0"/>
                </a:solidFill>
              </a:rPr>
              <a:t>Who? Why?</a:t>
            </a:r>
          </a:p>
          <a:p>
            <a:pPr lvl="1"/>
            <a:endParaRPr lang="en-US" sz="2000" dirty="0" smtClean="0"/>
          </a:p>
          <a:p>
            <a:r>
              <a:rPr lang="en-US" dirty="0" smtClean="0"/>
              <a:t>DP Team is in it for the long haul:</a:t>
            </a:r>
          </a:p>
          <a:p>
            <a:pPr lvl="1"/>
            <a:r>
              <a:rPr lang="en-US" sz="2400" i="1" dirty="0" smtClean="0">
                <a:solidFill>
                  <a:srgbClr val="0070C0"/>
                </a:solidFill>
              </a:rPr>
              <a:t>Analysis, Define Strategies, Implement, Review, Revise</a:t>
            </a:r>
          </a:p>
          <a:p>
            <a:pPr>
              <a:buNone/>
            </a:pPr>
            <a:endParaRPr lang="en-US" sz="2000" dirty="0" smtClean="0"/>
          </a:p>
          <a:p>
            <a:r>
              <a:rPr lang="en-US" dirty="0" smtClean="0"/>
              <a:t>Schools must do this work themselves, and may hire an outside consultant or contractor to assist as necessary…but your school team must lead the process.</a:t>
            </a:r>
          </a:p>
          <a:p>
            <a:pPr algn="ctr">
              <a:buFontTx/>
              <a:buNone/>
            </a:pPr>
            <a:endParaRPr lang="en-US" sz="2800" dirty="0" smtClean="0"/>
          </a:p>
          <a:p>
            <a:pPr algn="ctr">
              <a:buFontTx/>
              <a:buNone/>
            </a:pPr>
            <a:endParaRPr lang="en-US" sz="2800" dirty="0" smtClean="0"/>
          </a:p>
          <a:p>
            <a:pPr algn="ctr">
              <a:buFontTx/>
              <a:buNone/>
            </a:pPr>
            <a:endParaRPr lang="en-US" sz="2800" dirty="0" smtClean="0"/>
          </a:p>
          <a:p>
            <a:pPr algn="ctr">
              <a:buFontTx/>
              <a:buNone/>
            </a:pPr>
            <a:endParaRPr lang="en-US" sz="2800" dirty="0" smtClean="0"/>
          </a:p>
          <a:p>
            <a:pPr algn="ctr">
              <a:buFontTx/>
              <a:buNone/>
            </a:pPr>
            <a:endParaRPr lang="en-US" sz="2800" dirty="0" smtClean="0"/>
          </a:p>
          <a:p>
            <a:pPr algn="ctr">
              <a:buFontTx/>
              <a:buNone/>
            </a:pPr>
            <a:endParaRPr lang="en-US" sz="2800" dirty="0" smtClean="0"/>
          </a:p>
          <a:p>
            <a:pPr>
              <a:buFontTx/>
              <a:buNone/>
            </a:pPr>
            <a:endParaRPr lang="en-US" sz="2800" dirty="0" smtClean="0"/>
          </a:p>
          <a:p>
            <a:pPr>
              <a:buFontTx/>
              <a:buNone/>
            </a:pPr>
            <a:endParaRPr lang="en-US" sz="2800" dirty="0" smtClean="0"/>
          </a:p>
        </p:txBody>
      </p:sp>
      <p:sp>
        <p:nvSpPr>
          <p:cNvPr id="22530"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2F17AC-0EBF-4672-9C41-72BCB044C817}" type="slidenum">
              <a:rPr lang="en-US"/>
              <a:pPr eaLnBrk="1" hangingPunct="1"/>
              <a:t>15</a:t>
            </a:fld>
            <a:endParaRPr lang="en-US" dirty="0"/>
          </a:p>
        </p:txBody>
      </p:sp>
      <p:sp>
        <p:nvSpPr>
          <p:cNvPr id="40963" name="Rectangle 2"/>
          <p:cNvSpPr>
            <a:spLocks noGrp="1" noChangeArrowheads="1"/>
          </p:cNvSpPr>
          <p:nvPr>
            <p:ph type="title"/>
          </p:nvPr>
        </p:nvSpPr>
        <p:spPr>
          <a:xfrm>
            <a:off x="533400" y="762000"/>
            <a:ext cx="8610600" cy="1295400"/>
          </a:xfrm>
        </p:spPr>
        <p:txBody>
          <a:bodyPr>
            <a:normAutofit fontScale="90000"/>
          </a:bodyPr>
          <a:lstStyle/>
          <a:p>
            <a:pPr>
              <a:defRPr/>
            </a:pPr>
            <a:r>
              <a:rPr lang="en-US" sz="3100" dirty="0" smtClean="0"/>
              <a:t> </a:t>
            </a:r>
            <a:r>
              <a:rPr lang="en-US" sz="4400" dirty="0" smtClean="0">
                <a:solidFill>
                  <a:srgbClr val="C00000"/>
                </a:solidFill>
                <a:latin typeface="Arial" pitchFamily="34" charset="0"/>
                <a:cs typeface="Arial" pitchFamily="34" charset="0"/>
              </a:rPr>
              <a:t>Core Concept: Team Driven</a:t>
            </a:r>
            <a:r>
              <a:rPr lang="en-US" sz="3600" dirty="0" smtClean="0"/>
              <a:t/>
            </a:r>
            <a:br>
              <a:rPr lang="en-US" sz="3600" dirty="0" smtClean="0"/>
            </a:br>
            <a:r>
              <a:rPr lang="en-US" sz="3600" dirty="0" smtClean="0"/>
              <a:t/>
            </a:r>
            <a:br>
              <a:rPr lang="en-US" sz="3600" dirty="0" smtClean="0"/>
            </a:br>
            <a:endParaRPr lang="en-US" sz="2800" i="1" dirty="0" smtClean="0"/>
          </a:p>
        </p:txBody>
      </p:sp>
    </p:spTree>
    <p:extLst>
      <p:ext uri="{BB962C8B-B14F-4D97-AF65-F5344CB8AC3E}">
        <p14:creationId xmlns:p14="http://schemas.microsoft.com/office/powerpoint/2010/main" val="369836582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Placeholder 4"/>
          <p:cNvSpPr>
            <a:spLocks noGrp="1" noChangeArrowheads="1"/>
          </p:cNvSpPr>
          <p:nvPr>
            <p:ph idx="1"/>
          </p:nvPr>
        </p:nvSpPr>
        <p:spPr bwMode="black">
          <a:xfrm>
            <a:off x="1600200" y="1447800"/>
            <a:ext cx="7010400" cy="4694238"/>
          </a:xfrm>
        </p:spPr>
        <p:txBody>
          <a:bodyPr>
            <a:normAutofit/>
          </a:bodyPr>
          <a:lstStyle/>
          <a:p>
            <a:pPr>
              <a:buFontTx/>
              <a:buNone/>
            </a:pPr>
            <a:r>
              <a:rPr lang="en-US" sz="2800" b="1" i="1" dirty="0" smtClean="0">
                <a:solidFill>
                  <a:srgbClr val="0070C0"/>
                </a:solidFill>
                <a:latin typeface="Arial" pitchFamily="34" charset="0"/>
                <a:cs typeface="Arial" pitchFamily="34" charset="0"/>
              </a:rPr>
              <a:t>“</a:t>
            </a:r>
            <a:r>
              <a:rPr lang="en-US" sz="2800" b="1" i="1" dirty="0">
                <a:solidFill>
                  <a:srgbClr val="0070C0"/>
                </a:solidFill>
                <a:latin typeface="Arial" pitchFamily="34" charset="0"/>
                <a:cs typeface="Arial" pitchFamily="34" charset="0"/>
              </a:rPr>
              <a:t>Evidence-Based Default Prevention”</a:t>
            </a:r>
            <a:r>
              <a:rPr lang="en-US" sz="2800" i="1" dirty="0">
                <a:latin typeface="Arial" pitchFamily="34" charset="0"/>
                <a:cs typeface="Arial" pitchFamily="34" charset="0"/>
              </a:rPr>
              <a:t/>
            </a:r>
            <a:br>
              <a:rPr lang="en-US" sz="2800" i="1" dirty="0">
                <a:latin typeface="Arial" pitchFamily="34" charset="0"/>
                <a:cs typeface="Arial" pitchFamily="34" charset="0"/>
              </a:rPr>
            </a:br>
            <a:endParaRPr lang="en-US" sz="2800" i="1" dirty="0" smtClean="0">
              <a:latin typeface="Arial" pitchFamily="34" charset="0"/>
              <a:cs typeface="Arial" pitchFamily="34" charset="0"/>
            </a:endParaRPr>
          </a:p>
          <a:p>
            <a:pPr>
              <a:buFontTx/>
              <a:buNone/>
            </a:pPr>
            <a:r>
              <a:rPr lang="en-US" sz="2400" dirty="0" smtClean="0">
                <a:latin typeface="Arial" pitchFamily="34" charset="0"/>
                <a:cs typeface="Arial" pitchFamily="34" charset="0"/>
              </a:rPr>
              <a:t>Three sets of data you will need:</a:t>
            </a:r>
          </a:p>
          <a:p>
            <a:pPr>
              <a:buFontTx/>
              <a:buNone/>
            </a:pPr>
            <a:endParaRPr lang="en-US" sz="1800" b="1" dirty="0" smtClean="0">
              <a:latin typeface="Arial" pitchFamily="34" charset="0"/>
              <a:cs typeface="Arial" pitchFamily="34" charset="0"/>
            </a:endParaRPr>
          </a:p>
          <a:p>
            <a:r>
              <a:rPr lang="en-US" sz="2400" b="1" dirty="0" smtClean="0">
                <a:latin typeface="Arial" pitchFamily="34" charset="0"/>
                <a:cs typeface="Arial" pitchFamily="34" charset="0"/>
              </a:rPr>
              <a:t>Set I </a:t>
            </a:r>
            <a:r>
              <a:rPr lang="en-US" sz="2400" dirty="0" smtClean="0">
                <a:latin typeface="Arial" pitchFamily="34" charset="0"/>
                <a:cs typeface="Arial" pitchFamily="34" charset="0"/>
              </a:rPr>
              <a:t>– data necessary to evaluate the accuracy of your draft and official CDR</a:t>
            </a:r>
          </a:p>
          <a:p>
            <a:r>
              <a:rPr lang="en-US" sz="2400" b="1" dirty="0" smtClean="0">
                <a:latin typeface="Arial" pitchFamily="34" charset="0"/>
                <a:cs typeface="Arial" pitchFamily="34" charset="0"/>
              </a:rPr>
              <a:t>Set II </a:t>
            </a:r>
            <a:r>
              <a:rPr lang="en-US" sz="2400" dirty="0" smtClean="0">
                <a:latin typeface="Arial" pitchFamily="34" charset="0"/>
                <a:cs typeface="Arial" pitchFamily="34" charset="0"/>
              </a:rPr>
              <a:t>-  data to support activities to improve repayment outcomes across cohort years</a:t>
            </a:r>
          </a:p>
          <a:p>
            <a:r>
              <a:rPr lang="en-US" sz="2400" b="1" dirty="0" smtClean="0">
                <a:latin typeface="Arial" pitchFamily="34" charset="0"/>
                <a:cs typeface="Arial" pitchFamily="34" charset="0"/>
              </a:rPr>
              <a:t>Set III </a:t>
            </a:r>
            <a:r>
              <a:rPr lang="en-US" sz="2400" dirty="0" smtClean="0">
                <a:latin typeface="Arial" pitchFamily="34" charset="0"/>
                <a:cs typeface="Arial" pitchFamily="34" charset="0"/>
              </a:rPr>
              <a:t>-  data to support long-term risk reduction activities</a:t>
            </a:r>
          </a:p>
          <a:p>
            <a:endParaRPr lang="en-US" sz="2800" dirty="0" smtClean="0"/>
          </a:p>
        </p:txBody>
      </p:sp>
      <p:sp>
        <p:nvSpPr>
          <p:cNvPr id="23554"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23E003-EF07-4939-8039-D7404A275298}" type="slidenum">
              <a:rPr lang="en-US"/>
              <a:pPr eaLnBrk="1" hangingPunct="1"/>
              <a:t>16</a:t>
            </a:fld>
            <a:endParaRPr lang="en-US" dirty="0"/>
          </a:p>
        </p:txBody>
      </p:sp>
      <p:sp>
        <p:nvSpPr>
          <p:cNvPr id="23555" name="Rectangle 2"/>
          <p:cNvSpPr>
            <a:spLocks noGrp="1" noChangeArrowheads="1"/>
          </p:cNvSpPr>
          <p:nvPr>
            <p:ph type="title"/>
          </p:nvPr>
        </p:nvSpPr>
        <p:spPr>
          <a:xfrm>
            <a:off x="533400" y="381000"/>
            <a:ext cx="8610600" cy="685800"/>
          </a:xfrm>
        </p:spPr>
        <p:txBody>
          <a:bodyPr>
            <a:normAutofit fontScale="90000"/>
          </a:bodyPr>
          <a:lstStyle/>
          <a:p>
            <a:r>
              <a:rPr lang="en-US" sz="2800" dirty="0" smtClean="0"/>
              <a:t>        </a:t>
            </a:r>
            <a:br>
              <a:rPr lang="en-US" sz="2800" dirty="0" smtClean="0"/>
            </a:br>
            <a:r>
              <a:rPr lang="en-US" sz="4400" dirty="0" smtClean="0">
                <a:solidFill>
                  <a:srgbClr val="C00000"/>
                </a:solidFill>
                <a:latin typeface="Arial" pitchFamily="34" charset="0"/>
                <a:cs typeface="Arial" pitchFamily="34" charset="0"/>
              </a:rPr>
              <a:t>Core Concept: Data Driven</a:t>
            </a:r>
            <a:r>
              <a:rPr lang="en-US" sz="2800" dirty="0" smtClean="0"/>
              <a:t/>
            </a:r>
            <a:br>
              <a:rPr lang="en-US" sz="2800" dirty="0" smtClean="0"/>
            </a:br>
            <a:endParaRPr lang="en-US" sz="2800" i="1" dirty="0" smtClean="0"/>
          </a:p>
        </p:txBody>
      </p:sp>
    </p:spTree>
    <p:extLst>
      <p:ext uri="{BB962C8B-B14F-4D97-AF65-F5344CB8AC3E}">
        <p14:creationId xmlns:p14="http://schemas.microsoft.com/office/powerpoint/2010/main" val="420655816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752600" y="2057400"/>
            <a:ext cx="6858000" cy="3810000"/>
          </a:xfrm>
        </p:spPr>
        <p:txBody>
          <a:bodyPr>
            <a:normAutofit fontScale="25000" lnSpcReduction="20000"/>
          </a:bodyPr>
          <a:lstStyle/>
          <a:p>
            <a:pPr eaLnBrk="1" hangingPunct="1">
              <a:defRPr/>
            </a:pPr>
            <a:endParaRPr lang="en-US" sz="2800" dirty="0"/>
          </a:p>
          <a:p>
            <a:pPr eaLnBrk="1" hangingPunct="1">
              <a:defRPr/>
            </a:pPr>
            <a:endParaRPr lang="en-US" sz="9800" dirty="0"/>
          </a:p>
          <a:p>
            <a:pPr eaLnBrk="1" hangingPunct="1">
              <a:defRPr/>
            </a:pPr>
            <a:r>
              <a:rPr lang="en-US" sz="12800" dirty="0" smtClean="0"/>
              <a:t>Default Management</a:t>
            </a:r>
          </a:p>
          <a:p>
            <a:pPr eaLnBrk="1" hangingPunct="1">
              <a:defRPr/>
            </a:pPr>
            <a:endParaRPr lang="en-US" sz="12800" dirty="0"/>
          </a:p>
          <a:p>
            <a:pPr eaLnBrk="1" hangingPunct="1">
              <a:defRPr/>
            </a:pPr>
            <a:r>
              <a:rPr lang="en-US" sz="12800" dirty="0" smtClean="0"/>
              <a:t>Repayment Management</a:t>
            </a:r>
          </a:p>
          <a:p>
            <a:pPr eaLnBrk="1" hangingPunct="1">
              <a:defRPr/>
            </a:pPr>
            <a:endParaRPr lang="en-US" sz="12800" dirty="0"/>
          </a:p>
          <a:p>
            <a:pPr eaLnBrk="1" hangingPunct="1">
              <a:defRPr/>
            </a:pPr>
            <a:r>
              <a:rPr lang="en-US" sz="12800" dirty="0" smtClean="0"/>
              <a:t>Default Risk Reduction</a:t>
            </a:r>
          </a:p>
          <a:p>
            <a:pPr eaLnBrk="1" hangingPunct="1">
              <a:defRPr/>
            </a:pPr>
            <a:endParaRPr lang="en-US" sz="2800" dirty="0"/>
          </a:p>
          <a:p>
            <a:pPr eaLnBrk="1" hangingPunct="1">
              <a:defRPr/>
            </a:pPr>
            <a:endParaRPr lang="en-US" sz="2800" dirty="0"/>
          </a:p>
          <a:p>
            <a:pPr eaLnBrk="1" hangingPunct="1">
              <a:buFontTx/>
              <a:buNone/>
              <a:defRPr/>
            </a:pPr>
            <a:r>
              <a:rPr lang="en-US" dirty="0" smtClean="0"/>
              <a:t>             </a:t>
            </a:r>
            <a:endParaRPr lang="en-US" dirty="0"/>
          </a:p>
          <a:p>
            <a:pPr eaLnBrk="1" hangingPunct="1">
              <a:buFontTx/>
              <a:buNone/>
              <a:defRPr/>
            </a:pPr>
            <a:endParaRPr lang="en-US" dirty="0"/>
          </a:p>
          <a:p>
            <a:pPr eaLnBrk="1" hangingPunct="1">
              <a:buFontTx/>
              <a:buNone/>
              <a:defRPr/>
            </a:pPr>
            <a:endParaRPr lang="en-US" dirty="0"/>
          </a:p>
          <a:p>
            <a:pPr eaLnBrk="1" hangingPunct="1">
              <a:buFontTx/>
              <a:buNone/>
              <a:defRPr/>
            </a:pPr>
            <a:endParaRPr lang="en-US" sz="2700" dirty="0"/>
          </a:p>
          <a:p>
            <a:pPr eaLnBrk="1" hangingPunct="1">
              <a:buFontTx/>
              <a:buNone/>
              <a:defRPr/>
            </a:pPr>
            <a:endParaRPr lang="en-US" sz="2700" dirty="0" smtClean="0"/>
          </a:p>
          <a:p>
            <a:pPr eaLnBrk="1" hangingPunct="1">
              <a:buFontTx/>
              <a:buNone/>
              <a:defRPr/>
            </a:pPr>
            <a:endParaRPr lang="en-US" sz="1400" b="1" dirty="0" smtClean="0"/>
          </a:p>
          <a:p>
            <a:pPr eaLnBrk="1" hangingPunct="1">
              <a:buFontTx/>
              <a:buNone/>
              <a:defRPr/>
            </a:pPr>
            <a:r>
              <a:rPr lang="en-US" sz="2700" b="1" dirty="0" smtClean="0"/>
              <a:t>	</a:t>
            </a:r>
            <a:endParaRPr lang="en-US" sz="2800" b="1" dirty="0" smtClean="0"/>
          </a:p>
          <a:p>
            <a:pPr eaLnBrk="1" hangingPunct="1">
              <a:defRPr/>
            </a:pPr>
            <a:endParaRPr lang="en-US" sz="2800" dirty="0" smtClean="0"/>
          </a:p>
        </p:txBody>
      </p:sp>
      <p:sp>
        <p:nvSpPr>
          <p:cNvPr id="21506"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0CEDA8-0DBC-4079-B5E3-DD19279C520B}" type="slidenum">
              <a:rPr lang="en-US"/>
              <a:pPr eaLnBrk="1" hangingPunct="1"/>
              <a:t>17</a:t>
            </a:fld>
            <a:endParaRPr lang="en-US" dirty="0"/>
          </a:p>
        </p:txBody>
      </p:sp>
      <p:sp>
        <p:nvSpPr>
          <p:cNvPr id="21507" name="Rectangle 2"/>
          <p:cNvSpPr>
            <a:spLocks noGrp="1" noChangeArrowheads="1"/>
          </p:cNvSpPr>
          <p:nvPr>
            <p:ph type="title"/>
          </p:nvPr>
        </p:nvSpPr>
        <p:spPr>
          <a:xfrm>
            <a:off x="1371600" y="609600"/>
            <a:ext cx="7391400" cy="1447800"/>
          </a:xfrm>
        </p:spPr>
        <p:txBody>
          <a:bodyPr>
            <a:noAutofit/>
          </a:bodyPr>
          <a:lstStyle/>
          <a:p>
            <a:r>
              <a:rPr lang="en-US" sz="4000" dirty="0" smtClean="0">
                <a:solidFill>
                  <a:srgbClr val="C00000"/>
                </a:solidFill>
                <a:latin typeface="Arial" pitchFamily="34" charset="0"/>
                <a:cs typeface="Arial" pitchFamily="34" charset="0"/>
              </a:rPr>
              <a:t/>
            </a:r>
            <a:br>
              <a:rPr lang="en-US" sz="4000" dirty="0" smtClean="0">
                <a:solidFill>
                  <a:srgbClr val="C00000"/>
                </a:solidFill>
                <a:latin typeface="Arial" pitchFamily="34" charset="0"/>
                <a:cs typeface="Arial" pitchFamily="34" charset="0"/>
              </a:rPr>
            </a:br>
            <a:r>
              <a:rPr lang="en-US" sz="4000" dirty="0" smtClean="0">
                <a:solidFill>
                  <a:srgbClr val="C00000"/>
                </a:solidFill>
                <a:latin typeface="Arial" pitchFamily="34" charset="0"/>
                <a:cs typeface="Arial" pitchFamily="34" charset="0"/>
              </a:rPr>
              <a:t>Core Components: </a:t>
            </a:r>
            <a:br>
              <a:rPr lang="en-US" sz="4000" dirty="0" smtClean="0">
                <a:solidFill>
                  <a:srgbClr val="C00000"/>
                </a:solidFill>
                <a:latin typeface="Arial" pitchFamily="34" charset="0"/>
                <a:cs typeface="Arial" pitchFamily="34" charset="0"/>
              </a:rPr>
            </a:br>
            <a:r>
              <a:rPr lang="en-US" sz="4000" dirty="0" smtClean="0">
                <a:solidFill>
                  <a:srgbClr val="C00000"/>
                </a:solidFill>
                <a:latin typeface="Arial" pitchFamily="34" charset="0"/>
                <a:cs typeface="Arial" pitchFamily="34" charset="0"/>
              </a:rPr>
              <a:t>Elements of a Complete Plan</a:t>
            </a:r>
            <a:br>
              <a:rPr lang="en-US" sz="4000" dirty="0" smtClean="0">
                <a:solidFill>
                  <a:srgbClr val="C00000"/>
                </a:solidFill>
                <a:latin typeface="Arial" pitchFamily="34" charset="0"/>
                <a:cs typeface="Arial" pitchFamily="34" charset="0"/>
              </a:rPr>
            </a:br>
            <a:endParaRPr lang="en-US" sz="4000" dirty="0" smtClean="0"/>
          </a:p>
        </p:txBody>
      </p:sp>
    </p:spTree>
    <p:extLst>
      <p:ext uri="{BB962C8B-B14F-4D97-AF65-F5344CB8AC3E}">
        <p14:creationId xmlns:p14="http://schemas.microsoft.com/office/powerpoint/2010/main" val="260816958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600200" y="1981200"/>
            <a:ext cx="7010400" cy="3886200"/>
          </a:xfrm>
        </p:spPr>
        <p:txBody>
          <a:bodyPr>
            <a:normAutofit fontScale="25000" lnSpcReduction="20000"/>
          </a:bodyPr>
          <a:lstStyle/>
          <a:p>
            <a:pPr marL="0" indent="0" eaLnBrk="1" hangingPunct="1">
              <a:buFontTx/>
              <a:buNone/>
              <a:defRPr/>
            </a:pPr>
            <a:r>
              <a:rPr lang="en-US" sz="9600" i="1" dirty="0" smtClean="0">
                <a:latin typeface="Arial" pitchFamily="34" charset="0"/>
                <a:cs typeface="Arial" pitchFamily="34" charset="0"/>
              </a:rPr>
              <a:t>Involves ensuring that all your NSLDS data and resultant CDRs are accurate</a:t>
            </a:r>
          </a:p>
          <a:p>
            <a:pPr marL="0" indent="0" eaLnBrk="1" hangingPunct="1">
              <a:buFontTx/>
              <a:buNone/>
              <a:defRPr/>
            </a:pPr>
            <a:endParaRPr lang="en-US" sz="8000" dirty="0"/>
          </a:p>
          <a:p>
            <a:pPr marL="0" indent="0">
              <a:defRPr/>
            </a:pPr>
            <a:r>
              <a:rPr lang="en-US" sz="8000" dirty="0" smtClean="0">
                <a:latin typeface="Arial" pitchFamily="34" charset="0"/>
                <a:cs typeface="Arial" pitchFamily="34" charset="0"/>
              </a:rPr>
              <a:t>  </a:t>
            </a:r>
            <a:r>
              <a:rPr lang="en-US" sz="8000" b="1" dirty="0" smtClean="0">
                <a:latin typeface="Arial" pitchFamily="34" charset="0"/>
                <a:cs typeface="Arial" pitchFamily="34" charset="0"/>
              </a:rPr>
              <a:t>Team Driven</a:t>
            </a:r>
            <a:r>
              <a:rPr lang="en-US" sz="8000" dirty="0" smtClean="0">
                <a:latin typeface="Arial" pitchFamily="34" charset="0"/>
                <a:cs typeface="Arial" pitchFamily="34" charset="0"/>
              </a:rPr>
              <a:t>: Team reviews CDR data to ensure that draft and official CDRs are accurate; makes appropriate challenges and appeals; works with FSA staff and data managers. </a:t>
            </a:r>
          </a:p>
          <a:p>
            <a:pPr marL="0" indent="0">
              <a:defRPr/>
            </a:pPr>
            <a:endParaRPr lang="en-US" sz="8000" dirty="0">
              <a:latin typeface="Arial" pitchFamily="34" charset="0"/>
              <a:cs typeface="Arial" pitchFamily="34" charset="0"/>
            </a:endParaRPr>
          </a:p>
          <a:p>
            <a:pPr marL="0" indent="0">
              <a:defRPr/>
            </a:pPr>
            <a:r>
              <a:rPr lang="en-US" sz="8000" dirty="0" smtClean="0">
                <a:latin typeface="Arial" pitchFamily="34" charset="0"/>
                <a:cs typeface="Arial" pitchFamily="34" charset="0"/>
              </a:rPr>
              <a:t>  </a:t>
            </a:r>
            <a:r>
              <a:rPr lang="en-US" sz="8000" b="1" dirty="0" smtClean="0">
                <a:latin typeface="Arial" pitchFamily="34" charset="0"/>
                <a:cs typeface="Arial" pitchFamily="34" charset="0"/>
              </a:rPr>
              <a:t>Data Driven</a:t>
            </a:r>
            <a:r>
              <a:rPr lang="en-US" sz="8000" dirty="0" smtClean="0">
                <a:latin typeface="Arial" pitchFamily="34" charset="0"/>
                <a:cs typeface="Arial" pitchFamily="34" charset="0"/>
              </a:rPr>
              <a:t>: Team reviews portfolio reports during the cohort period to insure that NSLDS enrollment updates are accurate; team reviews loan record detail reports at draft and official calculations to ensure that CDRs, and underlying data, are accurate, and, where inaccuracies are identified, steps are taken to make corrections in NSLDS database. </a:t>
            </a:r>
            <a:r>
              <a:rPr lang="en-US" dirty="0" smtClean="0"/>
              <a:t>             </a:t>
            </a:r>
            <a:endParaRPr lang="en-US" dirty="0"/>
          </a:p>
          <a:p>
            <a:pPr eaLnBrk="1" hangingPunct="1">
              <a:buFontTx/>
              <a:buNone/>
              <a:defRPr/>
            </a:pPr>
            <a:endParaRPr lang="en-US" dirty="0"/>
          </a:p>
          <a:p>
            <a:pPr eaLnBrk="1" hangingPunct="1">
              <a:buFontTx/>
              <a:buNone/>
              <a:defRPr/>
            </a:pPr>
            <a:endParaRPr lang="en-US" dirty="0"/>
          </a:p>
          <a:p>
            <a:pPr eaLnBrk="1" hangingPunct="1">
              <a:buFontTx/>
              <a:buNone/>
              <a:defRPr/>
            </a:pPr>
            <a:endParaRPr lang="en-US" sz="2700" dirty="0"/>
          </a:p>
          <a:p>
            <a:pPr eaLnBrk="1" hangingPunct="1">
              <a:buFontTx/>
              <a:buNone/>
              <a:defRPr/>
            </a:pPr>
            <a:endParaRPr lang="en-US" sz="2700" dirty="0" smtClean="0"/>
          </a:p>
          <a:p>
            <a:pPr eaLnBrk="1" hangingPunct="1">
              <a:buFontTx/>
              <a:buNone/>
              <a:defRPr/>
            </a:pPr>
            <a:endParaRPr lang="en-US" sz="1400" b="1" dirty="0" smtClean="0"/>
          </a:p>
          <a:p>
            <a:pPr eaLnBrk="1" hangingPunct="1">
              <a:buFontTx/>
              <a:buNone/>
              <a:defRPr/>
            </a:pPr>
            <a:r>
              <a:rPr lang="en-US" sz="2700" b="1" dirty="0" smtClean="0"/>
              <a:t>	</a:t>
            </a:r>
            <a:endParaRPr lang="en-US" sz="2800" b="1" dirty="0" smtClean="0"/>
          </a:p>
          <a:p>
            <a:pPr eaLnBrk="1" hangingPunct="1">
              <a:defRPr/>
            </a:pPr>
            <a:endParaRPr lang="en-US" sz="2800" dirty="0" smtClean="0"/>
          </a:p>
        </p:txBody>
      </p:sp>
      <p:sp>
        <p:nvSpPr>
          <p:cNvPr id="24578"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6D2E83-CC7E-4936-B2F7-98F058C51D20}" type="slidenum">
              <a:rPr lang="en-US"/>
              <a:pPr eaLnBrk="1" hangingPunct="1"/>
              <a:t>18</a:t>
            </a:fld>
            <a:endParaRPr lang="en-US" dirty="0"/>
          </a:p>
        </p:txBody>
      </p:sp>
      <p:sp>
        <p:nvSpPr>
          <p:cNvPr id="6147" name="Rectangle 2"/>
          <p:cNvSpPr>
            <a:spLocks noGrp="1" noChangeArrowheads="1"/>
          </p:cNvSpPr>
          <p:nvPr>
            <p:ph type="title"/>
          </p:nvPr>
        </p:nvSpPr>
        <p:spPr>
          <a:xfrm>
            <a:off x="1447800" y="609600"/>
            <a:ext cx="7467600" cy="990600"/>
          </a:xfrm>
        </p:spPr>
        <p:txBody>
          <a:bodyPr>
            <a:normAutofit fontScale="90000"/>
          </a:bodyPr>
          <a:lstStyle/>
          <a:p>
            <a:pPr>
              <a:defRPr/>
            </a:pPr>
            <a:r>
              <a:rPr lang="en-US" sz="3100" dirty="0" smtClean="0"/>
              <a:t/>
            </a:r>
            <a:br>
              <a:rPr lang="en-US" sz="3100" dirty="0" smtClean="0"/>
            </a:br>
            <a:r>
              <a:rPr lang="en-US" sz="4400" dirty="0" smtClean="0">
                <a:solidFill>
                  <a:srgbClr val="C00000"/>
                </a:solidFill>
                <a:latin typeface="Arial" pitchFamily="34" charset="0"/>
                <a:cs typeface="Arial" pitchFamily="34" charset="0"/>
              </a:rPr>
              <a:t>Elements of a Complete Plan -</a:t>
            </a:r>
            <a:r>
              <a:rPr lang="en-US" sz="4000" dirty="0" smtClean="0">
                <a:solidFill>
                  <a:srgbClr val="C00000"/>
                </a:solidFill>
                <a:latin typeface="Arial" pitchFamily="34" charset="0"/>
                <a:cs typeface="Arial" pitchFamily="34" charset="0"/>
              </a:rPr>
              <a:t/>
            </a:r>
            <a:br>
              <a:rPr lang="en-US" sz="4000" dirty="0" smtClean="0">
                <a:solidFill>
                  <a:srgbClr val="C00000"/>
                </a:solidFill>
                <a:latin typeface="Arial" pitchFamily="34" charset="0"/>
                <a:cs typeface="Arial" pitchFamily="34" charset="0"/>
              </a:rPr>
            </a:br>
            <a:r>
              <a:rPr lang="en-US" sz="4000" dirty="0" smtClean="0">
                <a:solidFill>
                  <a:srgbClr val="C00000"/>
                </a:solidFill>
                <a:latin typeface="Arial" pitchFamily="34" charset="0"/>
                <a:cs typeface="Arial" pitchFamily="34" charset="0"/>
              </a:rPr>
              <a:t>Default Management Component</a:t>
            </a: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3100" dirty="0" smtClean="0"/>
              <a:t/>
            </a:r>
            <a:br>
              <a:rPr lang="en-US" sz="3100" dirty="0" smtClean="0"/>
            </a:br>
            <a:endParaRPr lang="en-US" sz="3600" dirty="0" smtClean="0"/>
          </a:p>
        </p:txBody>
      </p:sp>
    </p:spTree>
    <p:extLst>
      <p:ext uri="{BB962C8B-B14F-4D97-AF65-F5344CB8AC3E}">
        <p14:creationId xmlns:p14="http://schemas.microsoft.com/office/powerpoint/2010/main" val="193653967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1447800" y="381000"/>
            <a:ext cx="7391400" cy="1323439"/>
          </a:xfrm>
          <a:prstGeom prst="rect">
            <a:avLst/>
          </a:prstGeom>
          <a:noFill/>
          <a:ln w="9525">
            <a:noFill/>
            <a:miter lim="800000"/>
            <a:headEnd/>
            <a:tailEnd/>
          </a:ln>
        </p:spPr>
        <p:txBody>
          <a:bodyPr wrap="square">
            <a:spAutoFit/>
          </a:bodyPr>
          <a:lstStyle/>
          <a:p>
            <a:pPr>
              <a:defRPr/>
            </a:pPr>
            <a:r>
              <a:rPr lang="en-US" sz="4000" b="1" dirty="0">
                <a:solidFill>
                  <a:srgbClr val="C00000"/>
                </a:solidFill>
                <a:latin typeface="Arial" pitchFamily="34" charset="0"/>
                <a:cs typeface="Arial" pitchFamily="34" charset="0"/>
              </a:rPr>
              <a:t>Challenges, Adjustments, </a:t>
            </a:r>
            <a:r>
              <a:rPr lang="en-US" sz="4000" b="1" dirty="0" smtClean="0">
                <a:solidFill>
                  <a:srgbClr val="C00000"/>
                </a:solidFill>
                <a:latin typeface="Arial" pitchFamily="34" charset="0"/>
                <a:cs typeface="Arial" pitchFamily="34" charset="0"/>
              </a:rPr>
              <a:t>Appeals</a:t>
            </a:r>
            <a:endParaRPr lang="en-US" sz="4000" b="1" dirty="0">
              <a:solidFill>
                <a:srgbClr val="C00000"/>
              </a:solidFill>
              <a:latin typeface="Arial" pitchFamily="34" charset="0"/>
              <a:cs typeface="Arial" pitchFamily="34" charset="0"/>
            </a:endParaRPr>
          </a:p>
        </p:txBody>
      </p:sp>
      <p:graphicFrame>
        <p:nvGraphicFramePr>
          <p:cNvPr id="5" name="Diagram 4"/>
          <p:cNvGraphicFramePr/>
          <p:nvPr>
            <p:extLst>
              <p:ext uri="{D42A27DB-BD31-4B8C-83A1-F6EECF244321}">
                <p14:modId xmlns:p14="http://schemas.microsoft.com/office/powerpoint/2010/main" val="3549004138"/>
              </p:ext>
            </p:extLst>
          </p:nvPr>
        </p:nvGraphicFramePr>
        <p:xfrm>
          <a:off x="1676400" y="1981200"/>
          <a:ext cx="6553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4" name="Slide Number Placeholder 5"/>
          <p:cNvSpPr>
            <a:spLocks noGrp="1"/>
          </p:cNvSpPr>
          <p:nvPr>
            <p:ph type="sldNum" sz="quarter" idx="12"/>
          </p:nvPr>
        </p:nvSpPr>
        <p:spPr bwMode="auto">
          <a:xfrm>
            <a:off x="708660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3889BF-2D25-4FD4-809F-C65493BB8271}" type="slidenum">
              <a:rPr lang="en-US" smtClean="0"/>
              <a:pPr eaLnBrk="1" hangingPunct="1"/>
              <a:t>19</a:t>
            </a:fld>
            <a:endParaRPr lang="en-US" dirty="0" smtClean="0"/>
          </a:p>
        </p:txBody>
      </p:sp>
    </p:spTree>
    <p:extLst>
      <p:ext uri="{BB962C8B-B14F-4D97-AF65-F5344CB8AC3E}">
        <p14:creationId xmlns:p14="http://schemas.microsoft.com/office/powerpoint/2010/main" val="127254448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524000" y="1828800"/>
            <a:ext cx="7086600" cy="4419600"/>
          </a:xfrm>
        </p:spPr>
        <p:txBody>
          <a:bodyPr>
            <a:normAutofit fontScale="25000" lnSpcReduction="20000"/>
          </a:bodyPr>
          <a:lstStyle/>
          <a:p>
            <a:pPr eaLnBrk="1" hangingPunct="1">
              <a:defRPr/>
            </a:pPr>
            <a:r>
              <a:rPr lang="en-US" sz="8600" dirty="0" smtClean="0">
                <a:latin typeface="Arial" pitchFamily="34" charset="0"/>
                <a:cs typeface="Arial" pitchFamily="34" charset="0"/>
              </a:rPr>
              <a:t>The Data</a:t>
            </a:r>
          </a:p>
          <a:p>
            <a:pPr eaLnBrk="1" hangingPunct="1">
              <a:defRPr/>
            </a:pPr>
            <a:r>
              <a:rPr lang="en-US" sz="8600" dirty="0" smtClean="0">
                <a:latin typeface="Arial" pitchFamily="34" charset="0"/>
                <a:cs typeface="Arial" pitchFamily="34" charset="0"/>
              </a:rPr>
              <a:t>Changes in Regulation</a:t>
            </a:r>
          </a:p>
          <a:p>
            <a:pPr>
              <a:defRPr/>
            </a:pPr>
            <a:r>
              <a:rPr lang="en-US" sz="8600" smtClean="0">
                <a:latin typeface="Arial" pitchFamily="34" charset="0"/>
                <a:cs typeface="Arial" pitchFamily="34" charset="0"/>
              </a:rPr>
              <a:t>Types </a:t>
            </a:r>
            <a:r>
              <a:rPr lang="en-US" sz="8600" dirty="0">
                <a:latin typeface="Arial" pitchFamily="34" charset="0"/>
                <a:cs typeface="Arial" pitchFamily="34" charset="0"/>
              </a:rPr>
              <a:t>of Default Prevention </a:t>
            </a:r>
            <a:r>
              <a:rPr lang="en-US" sz="8600" dirty="0" smtClean="0">
                <a:latin typeface="Arial" pitchFamily="34" charset="0"/>
                <a:cs typeface="Arial" pitchFamily="34" charset="0"/>
              </a:rPr>
              <a:t>Plans</a:t>
            </a:r>
          </a:p>
          <a:p>
            <a:pPr>
              <a:defRPr/>
            </a:pPr>
            <a:r>
              <a:rPr lang="en-US" sz="8600" dirty="0">
                <a:latin typeface="Arial" pitchFamily="34" charset="0"/>
                <a:cs typeface="Arial" pitchFamily="34" charset="0"/>
              </a:rPr>
              <a:t>Where to </a:t>
            </a:r>
            <a:r>
              <a:rPr lang="en-US" sz="8600" dirty="0" smtClean="0">
                <a:latin typeface="Arial" pitchFamily="34" charset="0"/>
                <a:cs typeface="Arial" pitchFamily="34" charset="0"/>
              </a:rPr>
              <a:t>Start</a:t>
            </a:r>
          </a:p>
          <a:p>
            <a:pPr lvl="1">
              <a:defRPr/>
            </a:pPr>
            <a:r>
              <a:rPr lang="en-US" sz="8200" dirty="0" smtClean="0">
                <a:latin typeface="Arial" pitchFamily="34" charset="0"/>
                <a:cs typeface="Arial" pitchFamily="34" charset="0"/>
              </a:rPr>
              <a:t>Understanding </a:t>
            </a:r>
            <a:r>
              <a:rPr lang="en-US" sz="8200" dirty="0">
                <a:latin typeface="Arial" pitchFamily="34" charset="0"/>
                <a:cs typeface="Arial" pitchFamily="34" charset="0"/>
              </a:rPr>
              <a:t>the Sources of Default </a:t>
            </a:r>
            <a:r>
              <a:rPr lang="en-US" sz="8200" dirty="0" smtClean="0">
                <a:latin typeface="Arial" pitchFamily="34" charset="0"/>
                <a:cs typeface="Arial" pitchFamily="34" charset="0"/>
              </a:rPr>
              <a:t>Risk</a:t>
            </a:r>
          </a:p>
          <a:p>
            <a:pPr lvl="1">
              <a:defRPr/>
            </a:pPr>
            <a:r>
              <a:rPr lang="en-US" sz="8200" dirty="0">
                <a:latin typeface="Arial" pitchFamily="34" charset="0"/>
                <a:cs typeface="Arial" pitchFamily="34" charset="0"/>
              </a:rPr>
              <a:t>Targeted Interventions </a:t>
            </a:r>
            <a:r>
              <a:rPr lang="en-US" sz="8200" dirty="0" smtClean="0">
                <a:latin typeface="Arial" pitchFamily="34" charset="0"/>
                <a:cs typeface="Arial" pitchFamily="34" charset="0"/>
              </a:rPr>
              <a:t>VS </a:t>
            </a:r>
            <a:r>
              <a:rPr lang="en-US" sz="8200" dirty="0">
                <a:latin typeface="Arial" pitchFamily="34" charset="0"/>
                <a:cs typeface="Arial" pitchFamily="34" charset="0"/>
              </a:rPr>
              <a:t>‘Best Practices</a:t>
            </a:r>
            <a:r>
              <a:rPr lang="en-US" sz="8200" dirty="0" smtClean="0">
                <a:latin typeface="Arial" pitchFamily="34" charset="0"/>
                <a:cs typeface="Arial" pitchFamily="34" charset="0"/>
              </a:rPr>
              <a:t>’</a:t>
            </a:r>
            <a:endParaRPr lang="en-US" sz="8200" dirty="0">
              <a:latin typeface="Arial" pitchFamily="34" charset="0"/>
              <a:cs typeface="Arial" pitchFamily="34" charset="0"/>
            </a:endParaRPr>
          </a:p>
          <a:p>
            <a:pPr eaLnBrk="1" hangingPunct="1">
              <a:defRPr/>
            </a:pPr>
            <a:r>
              <a:rPr lang="en-US" sz="8600" dirty="0" smtClean="0">
                <a:latin typeface="Arial" pitchFamily="34" charset="0"/>
                <a:cs typeface="Arial" pitchFamily="34" charset="0"/>
              </a:rPr>
              <a:t>An Effective Plan: Core Concepts</a:t>
            </a:r>
          </a:p>
          <a:p>
            <a:pPr lvl="1">
              <a:defRPr/>
            </a:pPr>
            <a:r>
              <a:rPr lang="en-US" sz="8200" dirty="0" smtClean="0">
                <a:latin typeface="Arial" pitchFamily="34" charset="0"/>
                <a:cs typeface="Arial" pitchFamily="34" charset="0"/>
              </a:rPr>
              <a:t>Team Driven and Data Driven</a:t>
            </a:r>
          </a:p>
          <a:p>
            <a:pPr>
              <a:defRPr/>
            </a:pPr>
            <a:r>
              <a:rPr lang="en-US" sz="8600" dirty="0" smtClean="0">
                <a:latin typeface="Arial" pitchFamily="34" charset="0"/>
                <a:cs typeface="Arial" pitchFamily="34" charset="0"/>
              </a:rPr>
              <a:t>An Effective Plan: Core Components</a:t>
            </a:r>
          </a:p>
          <a:p>
            <a:pPr lvl="1">
              <a:defRPr/>
            </a:pPr>
            <a:r>
              <a:rPr lang="en-US" sz="8200" dirty="0" smtClean="0">
                <a:latin typeface="Arial" pitchFamily="34" charset="0"/>
                <a:cs typeface="Arial" pitchFamily="34" charset="0"/>
              </a:rPr>
              <a:t>Default Management, Repayment Management, and Risk Reduction</a:t>
            </a:r>
          </a:p>
          <a:p>
            <a:pPr>
              <a:defRPr/>
            </a:pPr>
            <a:r>
              <a:rPr lang="en-US" sz="8600" dirty="0" smtClean="0">
                <a:latin typeface="Arial" pitchFamily="34" charset="0"/>
                <a:cs typeface="Arial" pitchFamily="34" charset="0"/>
              </a:rPr>
              <a:t>Default Prevention Assessment</a:t>
            </a:r>
            <a:endParaRPr lang="en-US" sz="8600" dirty="0">
              <a:latin typeface="Arial" pitchFamily="34" charset="0"/>
              <a:cs typeface="Arial" pitchFamily="34" charset="0"/>
            </a:endParaRPr>
          </a:p>
          <a:p>
            <a:pPr eaLnBrk="1" hangingPunct="1">
              <a:buFontTx/>
              <a:buNone/>
              <a:defRPr/>
            </a:pPr>
            <a:r>
              <a:rPr lang="en-US" dirty="0" smtClean="0"/>
              <a:t>             </a:t>
            </a:r>
            <a:endParaRPr lang="en-US" dirty="0"/>
          </a:p>
          <a:p>
            <a:pPr eaLnBrk="1" hangingPunct="1">
              <a:buFontTx/>
              <a:buNone/>
              <a:defRPr/>
            </a:pPr>
            <a:endParaRPr lang="en-US" dirty="0"/>
          </a:p>
          <a:p>
            <a:pPr eaLnBrk="1" hangingPunct="1">
              <a:buFontTx/>
              <a:buNone/>
              <a:defRPr/>
            </a:pPr>
            <a:endParaRPr lang="en-US" dirty="0"/>
          </a:p>
          <a:p>
            <a:pPr eaLnBrk="1" hangingPunct="1">
              <a:buFontTx/>
              <a:buNone/>
              <a:defRPr/>
            </a:pPr>
            <a:endParaRPr lang="en-US" sz="2700" dirty="0"/>
          </a:p>
          <a:p>
            <a:pPr eaLnBrk="1" hangingPunct="1">
              <a:buFontTx/>
              <a:buNone/>
              <a:defRPr/>
            </a:pPr>
            <a:endParaRPr lang="en-US" sz="2700" dirty="0" smtClean="0"/>
          </a:p>
          <a:p>
            <a:pPr eaLnBrk="1" hangingPunct="1">
              <a:buFontTx/>
              <a:buNone/>
              <a:defRPr/>
            </a:pPr>
            <a:endParaRPr lang="en-US" sz="1400" b="1" dirty="0" smtClean="0"/>
          </a:p>
          <a:p>
            <a:pPr eaLnBrk="1" hangingPunct="1">
              <a:buFontTx/>
              <a:buNone/>
              <a:defRPr/>
            </a:pPr>
            <a:r>
              <a:rPr lang="en-US" sz="2700" b="1" dirty="0" smtClean="0"/>
              <a:t>	</a:t>
            </a:r>
            <a:endParaRPr lang="en-US" sz="2800" b="1" dirty="0" smtClean="0"/>
          </a:p>
          <a:p>
            <a:pPr eaLnBrk="1" hangingPunct="1">
              <a:defRPr/>
            </a:pPr>
            <a:endParaRPr lang="en-US" sz="2800" dirty="0" smtClean="0"/>
          </a:p>
        </p:txBody>
      </p:sp>
      <p:sp>
        <p:nvSpPr>
          <p:cNvPr id="7170"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5EECD3-F730-49E3-9346-DAE53B7D367A}" type="slidenum">
              <a:rPr lang="en-US"/>
              <a:pPr eaLnBrk="1" hangingPunct="1"/>
              <a:t>2</a:t>
            </a:fld>
            <a:endParaRPr lang="en-US" dirty="0"/>
          </a:p>
        </p:txBody>
      </p:sp>
      <p:sp>
        <p:nvSpPr>
          <p:cNvPr id="6147" name="Rectangle 2"/>
          <p:cNvSpPr>
            <a:spLocks noGrp="1" noChangeArrowheads="1"/>
          </p:cNvSpPr>
          <p:nvPr>
            <p:ph type="title"/>
          </p:nvPr>
        </p:nvSpPr>
        <p:spPr>
          <a:xfrm>
            <a:off x="685800" y="609600"/>
            <a:ext cx="8229600" cy="1371600"/>
          </a:xfrm>
        </p:spPr>
        <p:txBody>
          <a:bodyPr>
            <a:normAutofit/>
          </a:bodyPr>
          <a:lstStyle/>
          <a:p>
            <a:pPr eaLnBrk="1" hangingPunct="1">
              <a:defRPr/>
            </a:pPr>
            <a:r>
              <a:rPr lang="en-US" sz="4000" dirty="0" smtClean="0">
                <a:solidFill>
                  <a:srgbClr val="C00000"/>
                </a:solidFill>
                <a:latin typeface="Arial" pitchFamily="34" charset="0"/>
                <a:cs typeface="Arial" pitchFamily="34" charset="0"/>
              </a:rPr>
              <a:t>In This Session</a:t>
            </a:r>
          </a:p>
        </p:txBody>
      </p:sp>
    </p:spTree>
    <p:extLst>
      <p:ext uri="{BB962C8B-B14F-4D97-AF65-F5344CB8AC3E}">
        <p14:creationId xmlns:p14="http://schemas.microsoft.com/office/powerpoint/2010/main" val="113692437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381000"/>
            <a:ext cx="7391400" cy="1077218"/>
          </a:xfrm>
          <a:prstGeom prst="rect">
            <a:avLst/>
          </a:prstGeom>
        </p:spPr>
        <p:txBody>
          <a:bodyPr wrap="square">
            <a:spAutoFit/>
          </a:bodyPr>
          <a:lstStyle/>
          <a:p>
            <a:pPr>
              <a:defRPr/>
            </a:pPr>
            <a:r>
              <a:rPr lang="en-US" sz="3200" b="1" dirty="0">
                <a:solidFill>
                  <a:srgbClr val="C00000"/>
                </a:solidFill>
                <a:latin typeface="Arial" pitchFamily="34" charset="0"/>
                <a:cs typeface="Arial" pitchFamily="34" charset="0"/>
              </a:rPr>
              <a:t>Default </a:t>
            </a:r>
            <a:r>
              <a:rPr lang="en-US" sz="3200" b="1" dirty="0" smtClean="0">
                <a:solidFill>
                  <a:srgbClr val="C00000"/>
                </a:solidFill>
                <a:latin typeface="Arial" pitchFamily="34" charset="0"/>
                <a:cs typeface="Arial" pitchFamily="34" charset="0"/>
              </a:rPr>
              <a:t>Management Component </a:t>
            </a:r>
            <a:r>
              <a:rPr lang="en-US" sz="3200" b="1" dirty="0" err="1" smtClean="0">
                <a:solidFill>
                  <a:srgbClr val="C00000"/>
                </a:solidFill>
                <a:latin typeface="Arial" pitchFamily="34" charset="0"/>
                <a:cs typeface="Arial" pitchFamily="34" charset="0"/>
              </a:rPr>
              <a:t>eCDR</a:t>
            </a:r>
            <a:r>
              <a:rPr lang="en-US" sz="3200" b="1" dirty="0" smtClean="0">
                <a:solidFill>
                  <a:srgbClr val="C00000"/>
                </a:solidFill>
                <a:latin typeface="Arial" pitchFamily="34" charset="0"/>
                <a:cs typeface="Arial" pitchFamily="34" charset="0"/>
              </a:rPr>
              <a:t> Appeal </a:t>
            </a:r>
            <a:r>
              <a:rPr lang="en-US" sz="3200" b="1" dirty="0">
                <a:solidFill>
                  <a:srgbClr val="C00000"/>
                </a:solidFill>
                <a:latin typeface="Arial" pitchFamily="34" charset="0"/>
                <a:cs typeface="Arial" pitchFamily="34" charset="0"/>
              </a:rPr>
              <a:t>Benefits</a:t>
            </a:r>
          </a:p>
        </p:txBody>
      </p:sp>
      <p:sp>
        <p:nvSpPr>
          <p:cNvPr id="4" name="Rectangle 3"/>
          <p:cNvSpPr/>
          <p:nvPr/>
        </p:nvSpPr>
        <p:spPr>
          <a:xfrm>
            <a:off x="1524000" y="2209800"/>
            <a:ext cx="7162800" cy="3108543"/>
          </a:xfrm>
          <a:prstGeom prst="rect">
            <a:avLst/>
          </a:prstGeom>
        </p:spPr>
        <p:txBody>
          <a:bodyPr wrap="square">
            <a:spAutoFit/>
          </a:bodyPr>
          <a:lstStyle/>
          <a:p>
            <a:pPr>
              <a:buFont typeface="Arial" pitchFamily="34" charset="0"/>
              <a:buChar char="•"/>
              <a:defRPr/>
            </a:pPr>
            <a:r>
              <a:rPr lang="en-US" sz="2800" dirty="0">
                <a:latin typeface="+mn-lt"/>
              </a:rPr>
              <a:t> </a:t>
            </a:r>
            <a:r>
              <a:rPr lang="en-US" sz="2400" dirty="0">
                <a:solidFill>
                  <a:srgbClr val="003767"/>
                </a:solidFill>
                <a:latin typeface="Arial" pitchFamily="34" charset="0"/>
                <a:cs typeface="Arial" pitchFamily="34" charset="0"/>
              </a:rPr>
              <a:t>Easy-to-use interface</a:t>
            </a:r>
          </a:p>
          <a:p>
            <a:pPr>
              <a:defRPr/>
            </a:pPr>
            <a:endParaRPr lang="en-US" sz="2400" dirty="0">
              <a:solidFill>
                <a:srgbClr val="003767"/>
              </a:solidFill>
              <a:latin typeface="Arial" pitchFamily="34" charset="0"/>
              <a:cs typeface="Arial" pitchFamily="34" charset="0"/>
            </a:endParaRPr>
          </a:p>
          <a:p>
            <a:pPr>
              <a:buFont typeface="Arial" pitchFamily="34" charset="0"/>
              <a:buChar char="•"/>
              <a:defRPr/>
            </a:pPr>
            <a:r>
              <a:rPr lang="en-US" sz="2400" dirty="0">
                <a:solidFill>
                  <a:srgbClr val="003767"/>
                </a:solidFill>
                <a:latin typeface="Arial" pitchFamily="34" charset="0"/>
                <a:cs typeface="Arial" pitchFamily="34" charset="0"/>
              </a:rPr>
              <a:t> Protects Privacy Act data</a:t>
            </a:r>
          </a:p>
          <a:p>
            <a:pPr>
              <a:defRPr/>
            </a:pPr>
            <a:endParaRPr lang="en-US" sz="2400" dirty="0">
              <a:solidFill>
                <a:srgbClr val="003767"/>
              </a:solidFill>
              <a:latin typeface="Arial" pitchFamily="34" charset="0"/>
              <a:cs typeface="Arial" pitchFamily="34" charset="0"/>
            </a:endParaRPr>
          </a:p>
          <a:p>
            <a:pPr>
              <a:buFont typeface="Arial" pitchFamily="34" charset="0"/>
              <a:buChar char="•"/>
              <a:defRPr/>
            </a:pPr>
            <a:r>
              <a:rPr lang="en-US" sz="2400" dirty="0">
                <a:solidFill>
                  <a:srgbClr val="003767"/>
                </a:solidFill>
                <a:latin typeface="Arial" pitchFamily="34" charset="0"/>
                <a:cs typeface="Arial" pitchFamily="34" charset="0"/>
              </a:rPr>
              <a:t> Automatically packages allegations </a:t>
            </a:r>
            <a:r>
              <a:rPr lang="en-US" sz="2400" dirty="0" smtClean="0">
                <a:solidFill>
                  <a:srgbClr val="003767"/>
                </a:solidFill>
                <a:latin typeface="Arial" pitchFamily="34" charset="0"/>
                <a:cs typeface="Arial" pitchFamily="34" charset="0"/>
              </a:rPr>
              <a:t>by </a:t>
            </a:r>
            <a:r>
              <a:rPr lang="en-US" sz="2400" dirty="0">
                <a:solidFill>
                  <a:srgbClr val="003767"/>
                </a:solidFill>
                <a:latin typeface="Arial" pitchFamily="34" charset="0"/>
                <a:cs typeface="Arial" pitchFamily="34" charset="0"/>
              </a:rPr>
              <a:t>data manager</a:t>
            </a:r>
          </a:p>
          <a:p>
            <a:pPr>
              <a:defRPr/>
            </a:pPr>
            <a:endParaRPr lang="en-US" sz="2400" dirty="0">
              <a:solidFill>
                <a:srgbClr val="003767"/>
              </a:solidFill>
              <a:latin typeface="Arial" pitchFamily="34" charset="0"/>
              <a:cs typeface="Arial" pitchFamily="34" charset="0"/>
            </a:endParaRPr>
          </a:p>
          <a:p>
            <a:pPr>
              <a:buFont typeface="Arial" pitchFamily="34" charset="0"/>
              <a:buChar char="•"/>
              <a:defRPr/>
            </a:pPr>
            <a:r>
              <a:rPr lang="en-US" sz="2400" dirty="0">
                <a:solidFill>
                  <a:srgbClr val="003767"/>
                </a:solidFill>
                <a:latin typeface="Arial" pitchFamily="34" charset="0"/>
                <a:cs typeface="Arial" pitchFamily="34" charset="0"/>
              </a:rPr>
              <a:t> Compares draft/official LRDR </a:t>
            </a:r>
            <a:r>
              <a:rPr lang="en-US" sz="2400" dirty="0" smtClean="0">
                <a:solidFill>
                  <a:srgbClr val="003767"/>
                </a:solidFill>
                <a:latin typeface="Arial" pitchFamily="34" charset="0"/>
                <a:cs typeface="Arial" pitchFamily="34" charset="0"/>
              </a:rPr>
              <a:t>and </a:t>
            </a:r>
            <a:r>
              <a:rPr lang="en-US" sz="2400" dirty="0">
                <a:solidFill>
                  <a:srgbClr val="003767"/>
                </a:solidFill>
                <a:latin typeface="Arial" pitchFamily="34" charset="0"/>
                <a:cs typeface="Arial" pitchFamily="34" charset="0"/>
              </a:rPr>
              <a:t>populates UDA</a:t>
            </a:r>
          </a:p>
        </p:txBody>
      </p:sp>
      <p:sp>
        <p:nvSpPr>
          <p:cNvPr id="30724" name="Slide Number Placeholder 4"/>
          <p:cNvSpPr>
            <a:spLocks noGrp="1"/>
          </p:cNvSpPr>
          <p:nvPr>
            <p:ph type="sldNum" sz="quarter" idx="12"/>
          </p:nvPr>
        </p:nvSpPr>
        <p:spPr bwMode="auto">
          <a:xfrm>
            <a:off x="708660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2F1204-02CB-4429-B763-2D9ACEFD5693}" type="slidenum">
              <a:rPr lang="en-US" smtClean="0"/>
              <a:pPr eaLnBrk="1" hangingPunct="1"/>
              <a:t>20</a:t>
            </a:fld>
            <a:endParaRPr lang="en-US" smtClean="0"/>
          </a:p>
        </p:txBody>
      </p:sp>
    </p:spTree>
    <p:extLst>
      <p:ext uri="{BB962C8B-B14F-4D97-AF65-F5344CB8AC3E}">
        <p14:creationId xmlns:p14="http://schemas.microsoft.com/office/powerpoint/2010/main" val="91029336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905000" y="1828800"/>
            <a:ext cx="7010400" cy="3886200"/>
          </a:xfrm>
        </p:spPr>
        <p:txBody>
          <a:bodyPr>
            <a:normAutofit fontScale="25000" lnSpcReduction="20000"/>
          </a:bodyPr>
          <a:lstStyle/>
          <a:p>
            <a:pPr marL="0" indent="0" eaLnBrk="1" hangingPunct="1">
              <a:buFontTx/>
              <a:buNone/>
              <a:defRPr/>
            </a:pPr>
            <a:endParaRPr lang="en-US" sz="3200" dirty="0"/>
          </a:p>
          <a:p>
            <a:pPr marL="0" indent="0" eaLnBrk="1" hangingPunct="1">
              <a:buFontTx/>
              <a:buNone/>
              <a:defRPr/>
            </a:pPr>
            <a:r>
              <a:rPr lang="en-US" sz="11200" b="1" i="1" dirty="0" smtClean="0">
                <a:solidFill>
                  <a:srgbClr val="0070C0"/>
                </a:solidFill>
                <a:latin typeface="Arial" pitchFamily="34" charset="0"/>
                <a:cs typeface="Arial" pitchFamily="34" charset="0"/>
              </a:rPr>
              <a:t>Reducing likelihood of default for borrowers already in repayment</a:t>
            </a:r>
          </a:p>
          <a:p>
            <a:pPr marL="0" indent="0" eaLnBrk="1" hangingPunct="1">
              <a:buFontTx/>
              <a:buNone/>
              <a:defRPr/>
            </a:pPr>
            <a:endParaRPr lang="en-US" sz="14400" dirty="0">
              <a:latin typeface="Arial" pitchFamily="34" charset="0"/>
              <a:cs typeface="Arial" pitchFamily="34" charset="0"/>
            </a:endParaRPr>
          </a:p>
          <a:p>
            <a:pPr>
              <a:defRPr/>
            </a:pPr>
            <a:r>
              <a:rPr lang="en-US" sz="9600" b="1" dirty="0" smtClean="0">
                <a:latin typeface="Arial" pitchFamily="34" charset="0"/>
                <a:cs typeface="Arial" pitchFamily="34" charset="0"/>
              </a:rPr>
              <a:t>Data Driven</a:t>
            </a:r>
            <a:r>
              <a:rPr lang="en-US" sz="9600" dirty="0" smtClean="0">
                <a:latin typeface="Arial" pitchFamily="34" charset="0"/>
                <a:cs typeface="Arial" pitchFamily="34" charset="0"/>
              </a:rPr>
              <a:t>:   Identify and prioritize borrowers in repayment who are at risk of default; NSLDS/Loan Servicer data; cohort analysis and projections</a:t>
            </a:r>
          </a:p>
          <a:p>
            <a:pPr>
              <a:defRPr/>
            </a:pPr>
            <a:endParaRPr lang="en-US" sz="9600" dirty="0">
              <a:latin typeface="Arial" pitchFamily="34" charset="0"/>
              <a:cs typeface="Arial" pitchFamily="34" charset="0"/>
            </a:endParaRPr>
          </a:p>
          <a:p>
            <a:pPr>
              <a:defRPr/>
            </a:pPr>
            <a:r>
              <a:rPr lang="en-US" sz="9600" b="1" dirty="0" smtClean="0">
                <a:latin typeface="Arial" pitchFamily="34" charset="0"/>
                <a:cs typeface="Arial" pitchFamily="34" charset="0"/>
              </a:rPr>
              <a:t>Team Driven</a:t>
            </a:r>
            <a:r>
              <a:rPr lang="en-US" sz="9600" dirty="0" smtClean="0">
                <a:latin typeface="Arial" pitchFamily="34" charset="0"/>
                <a:cs typeface="Arial" pitchFamily="34" charset="0"/>
              </a:rPr>
              <a:t>: Identify, implement strategies; assess outcomes; revise as necessary</a:t>
            </a:r>
          </a:p>
          <a:p>
            <a:pPr marL="0" indent="0" eaLnBrk="1" hangingPunct="1">
              <a:buFontTx/>
              <a:buNone/>
              <a:defRPr/>
            </a:pPr>
            <a:endParaRPr lang="en-US" sz="9600" dirty="0">
              <a:latin typeface="Arial" pitchFamily="34" charset="0"/>
              <a:cs typeface="Arial" pitchFamily="34" charset="0"/>
            </a:endParaRPr>
          </a:p>
          <a:p>
            <a:pPr eaLnBrk="1" hangingPunct="1">
              <a:defRPr/>
            </a:pPr>
            <a:endParaRPr lang="en-US" sz="9600" dirty="0">
              <a:latin typeface="Arial" pitchFamily="34" charset="0"/>
              <a:cs typeface="Arial" pitchFamily="34" charset="0"/>
            </a:endParaRPr>
          </a:p>
          <a:p>
            <a:pPr eaLnBrk="1" hangingPunct="1">
              <a:buFontTx/>
              <a:buNone/>
              <a:defRPr/>
            </a:pPr>
            <a:r>
              <a:rPr lang="en-US" sz="9600" dirty="0" smtClean="0">
                <a:latin typeface="Arial" pitchFamily="34" charset="0"/>
                <a:cs typeface="Arial" pitchFamily="34" charset="0"/>
              </a:rPr>
              <a:t>             </a:t>
            </a:r>
            <a:endParaRPr lang="en-US" sz="9600" dirty="0">
              <a:latin typeface="Arial" pitchFamily="34" charset="0"/>
              <a:cs typeface="Arial" pitchFamily="34" charset="0"/>
            </a:endParaRPr>
          </a:p>
          <a:p>
            <a:pPr eaLnBrk="1" hangingPunct="1">
              <a:buFontTx/>
              <a:buNone/>
              <a:defRPr/>
            </a:pPr>
            <a:endParaRPr lang="en-US" dirty="0"/>
          </a:p>
          <a:p>
            <a:pPr eaLnBrk="1" hangingPunct="1">
              <a:buFontTx/>
              <a:buNone/>
              <a:defRPr/>
            </a:pPr>
            <a:endParaRPr lang="en-US" dirty="0"/>
          </a:p>
          <a:p>
            <a:pPr eaLnBrk="1" hangingPunct="1">
              <a:buFontTx/>
              <a:buNone/>
              <a:defRPr/>
            </a:pPr>
            <a:endParaRPr lang="en-US" sz="2700" dirty="0"/>
          </a:p>
          <a:p>
            <a:pPr eaLnBrk="1" hangingPunct="1">
              <a:buFontTx/>
              <a:buNone/>
              <a:defRPr/>
            </a:pPr>
            <a:endParaRPr lang="en-US" sz="2700" dirty="0" smtClean="0"/>
          </a:p>
          <a:p>
            <a:pPr eaLnBrk="1" hangingPunct="1">
              <a:buFontTx/>
              <a:buNone/>
              <a:defRPr/>
            </a:pPr>
            <a:endParaRPr lang="en-US" sz="1400" b="1" dirty="0" smtClean="0"/>
          </a:p>
          <a:p>
            <a:pPr eaLnBrk="1" hangingPunct="1">
              <a:buFontTx/>
              <a:buNone/>
              <a:defRPr/>
            </a:pPr>
            <a:r>
              <a:rPr lang="en-US" sz="2700" b="1" dirty="0" smtClean="0"/>
              <a:t>	</a:t>
            </a:r>
            <a:endParaRPr lang="en-US" sz="2800" b="1" dirty="0" smtClean="0"/>
          </a:p>
          <a:p>
            <a:pPr eaLnBrk="1" hangingPunct="1">
              <a:defRPr/>
            </a:pPr>
            <a:endParaRPr lang="en-US" sz="2800" dirty="0" smtClean="0"/>
          </a:p>
        </p:txBody>
      </p:sp>
      <p:sp>
        <p:nvSpPr>
          <p:cNvPr id="31746"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516E91-5B07-421E-9B4C-2E4E13B55EE0}" type="slidenum">
              <a:rPr lang="en-US"/>
              <a:pPr eaLnBrk="1" hangingPunct="1"/>
              <a:t>21</a:t>
            </a:fld>
            <a:endParaRPr lang="en-US"/>
          </a:p>
        </p:txBody>
      </p:sp>
      <p:sp>
        <p:nvSpPr>
          <p:cNvPr id="31747" name="Rectangle 2"/>
          <p:cNvSpPr>
            <a:spLocks noGrp="1" noChangeArrowheads="1"/>
          </p:cNvSpPr>
          <p:nvPr>
            <p:ph type="title"/>
          </p:nvPr>
        </p:nvSpPr>
        <p:spPr>
          <a:xfrm>
            <a:off x="1600200" y="533400"/>
            <a:ext cx="7543800" cy="1295400"/>
          </a:xfrm>
        </p:spPr>
        <p:txBody>
          <a:bodyPr>
            <a:normAutofit fontScale="90000"/>
          </a:bodyPr>
          <a:lstStyle/>
          <a:p>
            <a:r>
              <a:rPr lang="en-US" sz="4400" dirty="0" smtClean="0">
                <a:solidFill>
                  <a:srgbClr val="C00000"/>
                </a:solidFill>
                <a:latin typeface="Arial" pitchFamily="34" charset="0"/>
                <a:cs typeface="Arial" pitchFamily="34" charset="0"/>
              </a:rPr>
              <a:t>Elements of a Complete Plan -</a:t>
            </a:r>
            <a:r>
              <a:rPr lang="en-US" sz="2800" dirty="0" smtClean="0">
                <a:solidFill>
                  <a:srgbClr val="C00000"/>
                </a:solidFill>
              </a:rPr>
              <a:t/>
            </a:r>
            <a:br>
              <a:rPr lang="en-US" sz="2800" dirty="0" smtClean="0">
                <a:solidFill>
                  <a:srgbClr val="C00000"/>
                </a:solidFill>
              </a:rPr>
            </a:br>
            <a:r>
              <a:rPr lang="en-US" sz="3600" dirty="0" smtClean="0">
                <a:solidFill>
                  <a:srgbClr val="C00000"/>
                </a:solidFill>
                <a:latin typeface="Arial" pitchFamily="34" charset="0"/>
                <a:cs typeface="Arial" pitchFamily="34" charset="0"/>
              </a:rPr>
              <a:t>Repayment Management Component</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264532052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Placeholder 4"/>
          <p:cNvSpPr>
            <a:spLocks noGrp="1" noChangeArrowheads="1"/>
          </p:cNvSpPr>
          <p:nvPr>
            <p:ph idx="1"/>
          </p:nvPr>
        </p:nvSpPr>
        <p:spPr bwMode="black">
          <a:xfrm>
            <a:off x="1828800" y="1447800"/>
            <a:ext cx="7086600" cy="4038600"/>
          </a:xfrm>
        </p:spPr>
        <p:txBody>
          <a:bodyPr>
            <a:normAutofit fontScale="92500" lnSpcReduction="20000"/>
          </a:bodyPr>
          <a:lstStyle/>
          <a:p>
            <a:pPr>
              <a:buFontTx/>
              <a:buNone/>
              <a:defRPr/>
            </a:pPr>
            <a:r>
              <a:rPr lang="en-US" sz="2400" b="1" dirty="0" smtClean="0">
                <a:solidFill>
                  <a:srgbClr val="0070C0"/>
                </a:solidFill>
                <a:latin typeface="Arial" pitchFamily="34" charset="0"/>
                <a:cs typeface="Arial" pitchFamily="34" charset="0"/>
              </a:rPr>
              <a:t>* </a:t>
            </a:r>
            <a:r>
              <a:rPr lang="en-US" sz="2400" b="1" i="1" dirty="0" smtClean="0">
                <a:solidFill>
                  <a:srgbClr val="0070C0"/>
                </a:solidFill>
                <a:latin typeface="Arial" pitchFamily="34" charset="0"/>
                <a:cs typeface="Arial" pitchFamily="34" charset="0"/>
              </a:rPr>
              <a:t>Understand Repayment Portfolio</a:t>
            </a:r>
          </a:p>
          <a:p>
            <a:pPr marL="0" indent="0">
              <a:buFontTx/>
              <a:buNone/>
              <a:defRPr/>
            </a:pPr>
            <a:r>
              <a:rPr lang="en-US" sz="2400" b="1" dirty="0" smtClean="0">
                <a:solidFill>
                  <a:srgbClr val="0070C0"/>
                </a:solidFill>
                <a:latin typeface="Arial" pitchFamily="34" charset="0"/>
                <a:cs typeface="Arial" pitchFamily="34" charset="0"/>
              </a:rPr>
              <a:t> * </a:t>
            </a:r>
            <a:r>
              <a:rPr lang="en-US" sz="2400" b="1" i="1" dirty="0" smtClean="0">
                <a:solidFill>
                  <a:srgbClr val="0070C0"/>
                </a:solidFill>
                <a:latin typeface="Arial" pitchFamily="34" charset="0"/>
                <a:cs typeface="Arial" pitchFamily="34" charset="0"/>
              </a:rPr>
              <a:t>Conduct </a:t>
            </a:r>
            <a:r>
              <a:rPr lang="en-US" sz="2400" b="1" i="1" dirty="0">
                <a:solidFill>
                  <a:srgbClr val="0070C0"/>
                </a:solidFill>
                <a:latin typeface="Arial" pitchFamily="34" charset="0"/>
                <a:cs typeface="Arial" pitchFamily="34" charset="0"/>
              </a:rPr>
              <a:t>a </a:t>
            </a:r>
            <a:r>
              <a:rPr lang="en-US" sz="2400" b="1" i="1" dirty="0" smtClean="0">
                <a:solidFill>
                  <a:srgbClr val="0070C0"/>
                </a:solidFill>
                <a:latin typeface="Arial" pitchFamily="34" charset="0"/>
                <a:cs typeface="Arial" pitchFamily="34" charset="0"/>
              </a:rPr>
              <a:t>self-assessment  </a:t>
            </a:r>
          </a:p>
          <a:p>
            <a:pPr marL="0" indent="0">
              <a:buFontTx/>
              <a:buNone/>
              <a:defRPr/>
            </a:pPr>
            <a:endParaRPr lang="en-US" b="1" dirty="0">
              <a:latin typeface="Arial" pitchFamily="34" charset="0"/>
              <a:cs typeface="Arial" pitchFamily="34" charset="0"/>
            </a:endParaRPr>
          </a:p>
          <a:p>
            <a:pPr>
              <a:defRPr/>
            </a:pPr>
            <a:r>
              <a:rPr lang="en-US" sz="2400" dirty="0">
                <a:latin typeface="Arial" pitchFamily="34" charset="0"/>
                <a:cs typeface="Arial" pitchFamily="34" charset="0"/>
              </a:rPr>
              <a:t>Schools can access raw loan </a:t>
            </a:r>
            <a:r>
              <a:rPr lang="en-US" sz="2400" dirty="0" smtClean="0">
                <a:latin typeface="Arial" pitchFamily="34" charset="0"/>
                <a:cs typeface="Arial" pitchFamily="34" charset="0"/>
              </a:rPr>
              <a:t>portfolio reports </a:t>
            </a:r>
            <a:r>
              <a:rPr lang="en-US" sz="2400" dirty="0">
                <a:latin typeface="Arial" pitchFamily="34" charset="0"/>
                <a:cs typeface="Arial" pitchFamily="34" charset="0"/>
              </a:rPr>
              <a:t>available through the National Student Loan Data System (NSLDS), at </a:t>
            </a:r>
            <a:r>
              <a:rPr lang="en-US" sz="2400" dirty="0">
                <a:latin typeface="Arial" pitchFamily="34" charset="0"/>
                <a:cs typeface="Arial" pitchFamily="34" charset="0"/>
                <a:hlinkClick r:id="rId3"/>
              </a:rPr>
              <a:t>http://</a:t>
            </a:r>
            <a:r>
              <a:rPr lang="en-US" sz="2400" dirty="0" smtClean="0">
                <a:latin typeface="Arial" pitchFamily="34" charset="0"/>
                <a:cs typeface="Arial" pitchFamily="34" charset="0"/>
                <a:hlinkClick r:id="rId3"/>
              </a:rPr>
              <a:t>www.nslds.ed.gov/nslds</a:t>
            </a:r>
            <a:endParaRPr lang="en-US" sz="2400" dirty="0" smtClean="0">
              <a:latin typeface="Arial" pitchFamily="34" charset="0"/>
              <a:cs typeface="Arial" pitchFamily="34" charset="0"/>
            </a:endParaRPr>
          </a:p>
          <a:p>
            <a:pPr marL="0" indent="0">
              <a:buNone/>
              <a:defRPr/>
            </a:pPr>
            <a:endParaRPr lang="en-US" sz="2400" dirty="0" smtClean="0">
              <a:latin typeface="Arial" pitchFamily="34" charset="0"/>
              <a:cs typeface="Arial" pitchFamily="34" charset="0"/>
            </a:endParaRPr>
          </a:p>
          <a:p>
            <a:pPr lvl="1">
              <a:defRPr/>
            </a:pPr>
            <a:r>
              <a:rPr lang="en-US" sz="2000" dirty="0" smtClean="0">
                <a:latin typeface="Arial" pitchFamily="34" charset="0"/>
                <a:cs typeface="Arial" pitchFamily="34" charset="0"/>
              </a:rPr>
              <a:t>Portfolio Report</a:t>
            </a:r>
          </a:p>
          <a:p>
            <a:pPr lvl="1">
              <a:defRPr/>
            </a:pPr>
            <a:r>
              <a:rPr lang="en-US" sz="2000" dirty="0" smtClean="0">
                <a:latin typeface="Arial" pitchFamily="34" charset="0"/>
                <a:cs typeface="Arial" pitchFamily="34" charset="0"/>
              </a:rPr>
              <a:t>Demographic Report</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pPr>
              <a:defRPr/>
            </a:pPr>
            <a:r>
              <a:rPr lang="en-US" sz="2400" dirty="0" smtClean="0">
                <a:latin typeface="Arial" pitchFamily="34" charset="0"/>
                <a:cs typeface="Arial" pitchFamily="34" charset="0"/>
              </a:rPr>
              <a:t>Make </a:t>
            </a:r>
            <a:r>
              <a:rPr lang="en-US" sz="2400" dirty="0">
                <a:latin typeface="Arial" pitchFamily="34" charset="0"/>
                <a:cs typeface="Arial" pitchFamily="34" charset="0"/>
              </a:rPr>
              <a:t>use of NSLDS </a:t>
            </a:r>
            <a:r>
              <a:rPr lang="en-US" sz="2400" dirty="0" smtClean="0">
                <a:latin typeface="Arial" pitchFamily="34" charset="0"/>
                <a:cs typeface="Arial" pitchFamily="34" charset="0"/>
              </a:rPr>
              <a:t>reports and servicer reports. </a:t>
            </a:r>
            <a:endParaRPr lang="en-US" sz="2400" dirty="0" smtClean="0">
              <a:latin typeface="Arial" pitchFamily="34" charset="0"/>
              <a:cs typeface="Arial" pitchFamily="34" charset="0"/>
            </a:endParaRPr>
          </a:p>
          <a:p>
            <a:pPr marL="0" indent="0">
              <a:buNone/>
              <a:defRPr/>
            </a:pPr>
            <a:r>
              <a:rPr lang="en-US" sz="2400" dirty="0">
                <a:latin typeface="Arial" pitchFamily="34" charset="0"/>
                <a:cs typeface="Arial" pitchFamily="34" charset="0"/>
              </a:rPr>
              <a:t> </a:t>
            </a:r>
            <a:r>
              <a:rPr lang="en-US" sz="2400" dirty="0" smtClean="0">
                <a:latin typeface="Arial" pitchFamily="34" charset="0"/>
                <a:cs typeface="Arial" pitchFamily="34" charset="0"/>
              </a:rPr>
              <a:t>    </a:t>
            </a:r>
            <a:r>
              <a:rPr lang="en-US" sz="2400" dirty="0" smtClean="0">
                <a:latin typeface="Arial" pitchFamily="34" charset="0"/>
                <a:cs typeface="Arial" pitchFamily="34" charset="0"/>
              </a:rPr>
              <a:t>Combine </a:t>
            </a:r>
            <a:r>
              <a:rPr lang="en-US" sz="2400" dirty="0" smtClean="0">
                <a:latin typeface="Arial" pitchFamily="34" charset="0"/>
                <a:cs typeface="Arial" pitchFamily="34" charset="0"/>
              </a:rPr>
              <a:t>with school </a:t>
            </a:r>
            <a:r>
              <a:rPr lang="en-US" sz="2400" dirty="0">
                <a:latin typeface="Arial" pitchFamily="34" charset="0"/>
                <a:cs typeface="Arial" pitchFamily="34" charset="0"/>
              </a:rPr>
              <a:t>data</a:t>
            </a:r>
          </a:p>
          <a:p>
            <a:pPr marL="0" indent="0">
              <a:buFontTx/>
              <a:buNone/>
              <a:defRPr/>
            </a:pPr>
            <a:endParaRPr lang="en-US" dirty="0">
              <a:cs typeface="Arial" charset="0"/>
            </a:endParaRPr>
          </a:p>
          <a:p>
            <a:pPr>
              <a:buFontTx/>
              <a:buNone/>
              <a:defRPr/>
            </a:pPr>
            <a:endParaRPr lang="en-US" sz="2800" dirty="0" smtClean="0"/>
          </a:p>
        </p:txBody>
      </p:sp>
      <p:sp>
        <p:nvSpPr>
          <p:cNvPr id="32770"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5B54E6-077D-4D86-ACCF-4DD043EF8C03}" type="slidenum">
              <a:rPr lang="en-US"/>
              <a:pPr eaLnBrk="1" hangingPunct="1"/>
              <a:t>22</a:t>
            </a:fld>
            <a:endParaRPr lang="en-US"/>
          </a:p>
        </p:txBody>
      </p:sp>
      <p:sp>
        <p:nvSpPr>
          <p:cNvPr id="32772" name="Title 1"/>
          <p:cNvSpPr>
            <a:spLocks noGrp="1"/>
          </p:cNvSpPr>
          <p:nvPr>
            <p:ph type="title"/>
          </p:nvPr>
        </p:nvSpPr>
        <p:spPr>
          <a:xfrm>
            <a:off x="1676400" y="228600"/>
            <a:ext cx="7086600" cy="1066800"/>
          </a:xfrm>
        </p:spPr>
        <p:txBody>
          <a:bodyPr>
            <a:normAutofit/>
          </a:bodyPr>
          <a:lstStyle/>
          <a:p>
            <a:r>
              <a:rPr lang="en-US" sz="3200" dirty="0" smtClean="0">
                <a:solidFill>
                  <a:srgbClr val="C00000"/>
                </a:solidFill>
                <a:latin typeface="Arial" pitchFamily="34" charset="0"/>
                <a:cs typeface="Arial" pitchFamily="34" charset="0"/>
              </a:rPr>
              <a:t>Repayment Management Component</a:t>
            </a:r>
          </a:p>
        </p:txBody>
      </p:sp>
    </p:spTree>
    <p:extLst>
      <p:ext uri="{BB962C8B-B14F-4D97-AF65-F5344CB8AC3E}">
        <p14:creationId xmlns:p14="http://schemas.microsoft.com/office/powerpoint/2010/main" val="53995794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Placeholder 4"/>
          <p:cNvSpPr>
            <a:spLocks noGrp="1" noChangeArrowheads="1"/>
          </p:cNvSpPr>
          <p:nvPr>
            <p:ph idx="1"/>
          </p:nvPr>
        </p:nvSpPr>
        <p:spPr bwMode="black">
          <a:xfrm>
            <a:off x="1600200" y="2133600"/>
            <a:ext cx="7543800" cy="3276600"/>
          </a:xfrm>
        </p:spPr>
        <p:txBody>
          <a:bodyPr>
            <a:normAutofit fontScale="77500" lnSpcReduction="20000"/>
          </a:bodyPr>
          <a:lstStyle/>
          <a:p>
            <a:pPr>
              <a:defRPr/>
            </a:pPr>
            <a:r>
              <a:rPr lang="en-US" sz="2800" dirty="0" smtClean="0"/>
              <a:t>About the Portfolio Report/Presentation</a:t>
            </a:r>
            <a:r>
              <a:rPr lang="en-US" sz="2800" dirty="0" smtClean="0"/>
              <a:t>: </a:t>
            </a:r>
          </a:p>
          <a:p>
            <a:pPr marL="400050" lvl="1" indent="0">
              <a:buFontTx/>
              <a:buNone/>
              <a:defRPr/>
            </a:pPr>
            <a:r>
              <a:rPr lang="en-US" sz="2900" dirty="0" smtClean="0">
                <a:hlinkClick r:id="rId3"/>
              </a:rPr>
              <a:t>http</a:t>
            </a:r>
            <a:r>
              <a:rPr lang="en-US" sz="2900" dirty="0" smtClean="0">
                <a:hlinkClick r:id="rId3"/>
              </a:rPr>
              <a:t>://ifap.ed.gov/dpcletters/ANN1218.html</a:t>
            </a:r>
            <a:endParaRPr lang="en-US" sz="2900" dirty="0" smtClean="0"/>
          </a:p>
          <a:p>
            <a:pPr marL="0" indent="0">
              <a:buFontTx/>
              <a:buNone/>
              <a:defRPr/>
            </a:pPr>
            <a:endParaRPr lang="en-US" sz="2800" dirty="0"/>
          </a:p>
          <a:p>
            <a:pPr>
              <a:defRPr/>
            </a:pPr>
            <a:r>
              <a:rPr lang="en-US" sz="2800" dirty="0" smtClean="0"/>
              <a:t>Portfolio Report Record layout: </a:t>
            </a:r>
            <a:r>
              <a:rPr lang="en-US" sz="2800" dirty="0" smtClean="0">
                <a:hlinkClick r:id="rId4"/>
              </a:rPr>
              <a:t>http://ifap.ed.gov/ifap/byNSLDSType.jsp?type=NSLDS%20Record%20Layouts</a:t>
            </a:r>
            <a:endParaRPr lang="en-US" sz="2800" dirty="0" smtClean="0"/>
          </a:p>
          <a:p>
            <a:pPr marL="0" indent="0">
              <a:buFontTx/>
              <a:buNone/>
              <a:defRPr/>
            </a:pPr>
            <a:endParaRPr lang="en-US" sz="2800" dirty="0"/>
          </a:p>
          <a:p>
            <a:pPr>
              <a:defRPr/>
            </a:pPr>
            <a:r>
              <a:rPr lang="en-US" sz="2800" dirty="0" smtClean="0"/>
              <a:t>Demographic Report Record Layout:</a:t>
            </a:r>
          </a:p>
          <a:p>
            <a:pPr marL="400050" lvl="1" indent="0">
              <a:buNone/>
              <a:defRPr/>
            </a:pPr>
            <a:r>
              <a:rPr lang="en-US" sz="2400" dirty="0">
                <a:hlinkClick r:id="rId5" action="ppaction://hlinkpres?slideindex=1&amp;slidetitle="/>
              </a:rPr>
              <a:t>http://ifap.ed.gov/nsldsmaterials/022713NSLDSBorrowerDemographicReportExtractFileLayoutforSchoolsSCHBR1FixedWidth.html</a:t>
            </a:r>
            <a:endParaRPr lang="en-US" sz="2400" dirty="0" smtClean="0"/>
          </a:p>
          <a:p>
            <a:pPr>
              <a:defRPr/>
            </a:pPr>
            <a:endParaRPr lang="en-US" sz="2800" dirty="0" smtClean="0"/>
          </a:p>
          <a:p>
            <a:pPr marL="0" indent="0">
              <a:buFontTx/>
              <a:buNone/>
              <a:defRPr/>
            </a:pPr>
            <a:endParaRPr lang="en-US" sz="2800" dirty="0" smtClean="0"/>
          </a:p>
          <a:p>
            <a:pPr marL="0" indent="0">
              <a:buFontTx/>
              <a:buNone/>
              <a:defRPr/>
            </a:pPr>
            <a:endParaRPr lang="en-US" sz="2800" dirty="0" smtClean="0"/>
          </a:p>
          <a:p>
            <a:pPr marL="0" indent="0">
              <a:buFontTx/>
              <a:buNone/>
              <a:defRPr/>
            </a:pPr>
            <a:endParaRPr lang="en-US" sz="2800" dirty="0" smtClean="0"/>
          </a:p>
          <a:p>
            <a:pPr marL="0" indent="0">
              <a:buFontTx/>
              <a:buNone/>
              <a:defRPr/>
            </a:pPr>
            <a:endParaRPr lang="en-US" sz="2800" dirty="0"/>
          </a:p>
          <a:p>
            <a:pPr marL="0" indent="0">
              <a:buFontTx/>
              <a:buNone/>
              <a:defRPr/>
            </a:pPr>
            <a:endParaRPr lang="en-US" sz="2800" dirty="0" smtClean="0"/>
          </a:p>
          <a:p>
            <a:pPr algn="ctr">
              <a:buFontTx/>
              <a:buNone/>
              <a:defRPr/>
            </a:pPr>
            <a:endParaRPr lang="en-US" sz="2800" dirty="0" smtClean="0"/>
          </a:p>
          <a:p>
            <a:pPr algn="ctr">
              <a:buFontTx/>
              <a:buNone/>
              <a:defRPr/>
            </a:pPr>
            <a:endParaRPr lang="en-US" sz="2800" dirty="0" smtClean="0"/>
          </a:p>
          <a:p>
            <a:pPr algn="ctr">
              <a:buFontTx/>
              <a:buNone/>
              <a:defRPr/>
            </a:pPr>
            <a:endParaRPr lang="en-US" sz="2800" dirty="0" smtClean="0"/>
          </a:p>
          <a:p>
            <a:pPr algn="ctr">
              <a:buFontTx/>
              <a:buNone/>
              <a:defRPr/>
            </a:pPr>
            <a:endParaRPr lang="en-US" sz="2800" dirty="0" smtClean="0"/>
          </a:p>
          <a:p>
            <a:pPr algn="ctr">
              <a:buFontTx/>
              <a:buNone/>
              <a:defRPr/>
            </a:pPr>
            <a:endParaRPr lang="en-US" sz="2800" dirty="0" smtClean="0"/>
          </a:p>
          <a:p>
            <a:pPr algn="ctr">
              <a:buFontTx/>
              <a:buNone/>
              <a:defRPr/>
            </a:pPr>
            <a:endParaRPr lang="en-US" sz="2800" dirty="0" smtClean="0"/>
          </a:p>
          <a:p>
            <a:pPr>
              <a:buFontTx/>
              <a:buNone/>
              <a:defRPr/>
            </a:pPr>
            <a:endParaRPr lang="en-US" sz="2800" dirty="0" smtClean="0"/>
          </a:p>
          <a:p>
            <a:pPr>
              <a:buFontTx/>
              <a:buNone/>
              <a:defRPr/>
            </a:pPr>
            <a:endParaRPr lang="en-US" sz="2800" dirty="0" smtClean="0"/>
          </a:p>
        </p:txBody>
      </p:sp>
      <p:sp>
        <p:nvSpPr>
          <p:cNvPr id="34818"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B15877-539B-49BD-9A35-BF1F3F73C355}" type="slidenum">
              <a:rPr lang="en-US"/>
              <a:pPr eaLnBrk="1" hangingPunct="1"/>
              <a:t>23</a:t>
            </a:fld>
            <a:endParaRPr lang="en-US"/>
          </a:p>
        </p:txBody>
      </p:sp>
      <p:sp>
        <p:nvSpPr>
          <p:cNvPr id="34819" name="Rectangle 2"/>
          <p:cNvSpPr>
            <a:spLocks noGrp="1" noChangeArrowheads="1"/>
          </p:cNvSpPr>
          <p:nvPr>
            <p:ph type="title"/>
          </p:nvPr>
        </p:nvSpPr>
        <p:spPr>
          <a:xfrm>
            <a:off x="1527372" y="228600"/>
            <a:ext cx="7620000" cy="1524000"/>
          </a:xfrm>
        </p:spPr>
        <p:txBody>
          <a:bodyPr>
            <a:normAutofit fontScale="90000"/>
          </a:bodyPr>
          <a:lstStyle/>
          <a:p>
            <a:pPr marL="0" indent="0">
              <a:defRPr/>
            </a:pPr>
            <a:r>
              <a:rPr lang="en-US" sz="2800" dirty="0" smtClean="0"/>
              <a:t/>
            </a:r>
            <a:br>
              <a:rPr lang="en-US" sz="2800" dirty="0" smtClean="0"/>
            </a:br>
            <a:r>
              <a:rPr lang="en-US" sz="2800" dirty="0" smtClean="0"/>
              <a:t/>
            </a:r>
            <a:br>
              <a:rPr lang="en-US" sz="2800" dirty="0" smtClean="0"/>
            </a:br>
            <a:r>
              <a:rPr lang="en-US" sz="3600" dirty="0" smtClean="0">
                <a:solidFill>
                  <a:srgbClr val="C00000"/>
                </a:solidFill>
                <a:latin typeface="Arial" pitchFamily="34" charset="0"/>
                <a:cs typeface="Arial" pitchFamily="34" charset="0"/>
              </a:rPr>
              <a:t>Repayment Management Component</a:t>
            </a:r>
            <a:br>
              <a:rPr lang="en-US" sz="3600" dirty="0" smtClean="0">
                <a:solidFill>
                  <a:srgbClr val="C00000"/>
                </a:solidFill>
                <a:latin typeface="Arial" pitchFamily="34" charset="0"/>
                <a:cs typeface="Arial" pitchFamily="34" charset="0"/>
              </a:rPr>
            </a:br>
            <a:r>
              <a:rPr lang="en-US" sz="3600" dirty="0" smtClean="0">
                <a:solidFill>
                  <a:srgbClr val="C00000"/>
                </a:solidFill>
                <a:latin typeface="Arial" pitchFamily="34" charset="0"/>
                <a:cs typeface="Arial" pitchFamily="34" charset="0"/>
              </a:rPr>
              <a:t>NSLDS Reports</a:t>
            </a:r>
            <a:r>
              <a:rPr lang="en-US" sz="3600" dirty="0" smtClean="0"/>
              <a:t/>
            </a:r>
            <a:br>
              <a:rPr lang="en-US" sz="3600" dirty="0" smtClean="0"/>
            </a:br>
            <a:r>
              <a:rPr lang="en-US" sz="3600" dirty="0" smtClean="0"/>
              <a:t/>
            </a:r>
            <a:br>
              <a:rPr lang="en-US" sz="3600" dirty="0" smtClean="0"/>
            </a:br>
            <a:endParaRPr lang="en-US" sz="3600" dirty="0" smtClean="0"/>
          </a:p>
        </p:txBody>
      </p:sp>
    </p:spTree>
    <p:extLst>
      <p:ext uri="{BB962C8B-B14F-4D97-AF65-F5344CB8AC3E}">
        <p14:creationId xmlns:p14="http://schemas.microsoft.com/office/powerpoint/2010/main" val="328630130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Placeholder 4"/>
          <p:cNvSpPr>
            <a:spLocks noGrp="1" noChangeArrowheads="1"/>
          </p:cNvSpPr>
          <p:nvPr>
            <p:ph idx="1"/>
          </p:nvPr>
        </p:nvSpPr>
        <p:spPr bwMode="black">
          <a:xfrm>
            <a:off x="1524000" y="1219200"/>
            <a:ext cx="7086600" cy="5791200"/>
          </a:xfrm>
        </p:spPr>
        <p:txBody>
          <a:bodyPr>
            <a:normAutofit fontScale="85000" lnSpcReduction="20000"/>
          </a:bodyPr>
          <a:lstStyle/>
          <a:p>
            <a:pPr marL="457200" lvl="1" indent="0">
              <a:buFontTx/>
              <a:buNone/>
              <a:defRPr/>
            </a:pPr>
            <a:endParaRPr lang="en-US" b="1" dirty="0" smtClean="0">
              <a:cs typeface="Arial" charset="0"/>
            </a:endParaRPr>
          </a:p>
          <a:p>
            <a:pPr marL="457200" lvl="1" indent="0">
              <a:buFontTx/>
              <a:buNone/>
              <a:defRPr/>
            </a:pPr>
            <a:r>
              <a:rPr lang="en-US" sz="2900" dirty="0" smtClean="0"/>
              <a:t>Use Portfolio Report to know where you are </a:t>
            </a:r>
          </a:p>
          <a:p>
            <a:pPr marL="457200" lvl="1" indent="0">
              <a:buFontTx/>
              <a:buNone/>
              <a:defRPr/>
            </a:pPr>
            <a:r>
              <a:rPr lang="en-US" sz="2900" dirty="0" smtClean="0"/>
              <a:t>on all open cohorts:</a:t>
            </a:r>
          </a:p>
          <a:p>
            <a:pPr marL="457200" lvl="1" indent="0">
              <a:buFontTx/>
              <a:buNone/>
              <a:defRPr/>
            </a:pPr>
            <a:endParaRPr lang="en-US" sz="2900" dirty="0" smtClean="0"/>
          </a:p>
          <a:p>
            <a:pPr marL="1314450" lvl="2" indent="-457200">
              <a:buFontTx/>
              <a:buAutoNum type="arabicPeriod"/>
              <a:defRPr/>
            </a:pPr>
            <a:r>
              <a:rPr lang="en-US" sz="2900" dirty="0" smtClean="0"/>
              <a:t>Track the total number of delinquencies for each cohort period.</a:t>
            </a:r>
            <a:br>
              <a:rPr lang="en-US" sz="2900" dirty="0" smtClean="0"/>
            </a:br>
            <a:endParaRPr lang="en-US" sz="2900" dirty="0" smtClean="0"/>
          </a:p>
          <a:p>
            <a:pPr marL="1314450" lvl="2" indent="-457200">
              <a:buFontTx/>
              <a:buAutoNum type="arabicPeriod"/>
              <a:defRPr/>
            </a:pPr>
            <a:r>
              <a:rPr lang="en-US" sz="2900" dirty="0" smtClean="0"/>
              <a:t>Project default three-year cohort default rates for FY 2012 and FY 2013 using existing and projected delinquency counts.</a:t>
            </a:r>
          </a:p>
          <a:p>
            <a:pPr marL="1314450" lvl="2" indent="-457200">
              <a:buFontTx/>
              <a:buAutoNum type="arabicPeriod"/>
              <a:defRPr/>
            </a:pPr>
            <a:endParaRPr lang="en-US" sz="2900" dirty="0" smtClean="0"/>
          </a:p>
          <a:p>
            <a:pPr marL="1314450" lvl="2" indent="-457200">
              <a:buFontTx/>
              <a:buAutoNum type="arabicPeriod"/>
              <a:defRPr/>
            </a:pPr>
            <a:r>
              <a:rPr lang="en-US" sz="2900" dirty="0" smtClean="0"/>
              <a:t>Monitor 3</a:t>
            </a:r>
            <a:r>
              <a:rPr lang="en-US" sz="2900" baseline="30000" dirty="0" smtClean="0"/>
              <a:t>rd</a:t>
            </a:r>
            <a:r>
              <a:rPr lang="en-US" sz="2900" dirty="0" smtClean="0"/>
              <a:t> party servicer effectiveness.</a:t>
            </a:r>
          </a:p>
          <a:p>
            <a:pPr marL="1314450" lvl="2" indent="-457200">
              <a:buFontTx/>
              <a:buAutoNum type="arabicPeriod"/>
              <a:defRPr/>
            </a:pPr>
            <a:endParaRPr lang="en-US" sz="2900" dirty="0" smtClean="0"/>
          </a:p>
          <a:p>
            <a:pPr marL="857250" lvl="2" indent="0">
              <a:buFontTx/>
              <a:buNone/>
              <a:defRPr/>
            </a:pPr>
            <a:r>
              <a:rPr lang="en-US" sz="2900" b="1" dirty="0" smtClean="0">
                <a:solidFill>
                  <a:srgbClr val="C00000"/>
                </a:solidFill>
              </a:rPr>
              <a:t>**This is a ‘must’: If you don’t know how to use the Portfolio Report effectively,  get help.** </a:t>
            </a:r>
            <a:endParaRPr lang="en-US" sz="2900" b="1" dirty="0" smtClean="0">
              <a:solidFill>
                <a:srgbClr val="C00000"/>
              </a:solidFill>
              <a:cs typeface="Arial" charset="0"/>
            </a:endParaRPr>
          </a:p>
          <a:p>
            <a:pPr marL="0" indent="0">
              <a:buFontTx/>
              <a:buNone/>
              <a:defRPr/>
            </a:pPr>
            <a:endParaRPr lang="en-US" sz="2900" dirty="0" smtClean="0"/>
          </a:p>
        </p:txBody>
      </p:sp>
      <p:sp>
        <p:nvSpPr>
          <p:cNvPr id="35842"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8A80EC-6649-4244-9137-9B8B9CB24B76}" type="slidenum">
              <a:rPr lang="en-US"/>
              <a:pPr eaLnBrk="1" hangingPunct="1"/>
              <a:t>24</a:t>
            </a:fld>
            <a:endParaRPr lang="en-US"/>
          </a:p>
        </p:txBody>
      </p:sp>
      <p:sp>
        <p:nvSpPr>
          <p:cNvPr id="35844" name="Title 1"/>
          <p:cNvSpPr>
            <a:spLocks noGrp="1"/>
          </p:cNvSpPr>
          <p:nvPr>
            <p:ph type="title"/>
          </p:nvPr>
        </p:nvSpPr>
        <p:spPr>
          <a:xfrm>
            <a:off x="1676400" y="381000"/>
            <a:ext cx="7162800" cy="685800"/>
          </a:xfrm>
        </p:spPr>
        <p:txBody>
          <a:bodyPr>
            <a:noAutofit/>
          </a:bodyPr>
          <a:lstStyle/>
          <a:p>
            <a:pPr marL="342900" indent="-342900"/>
            <a:r>
              <a:rPr lang="en-US" sz="3600" dirty="0" smtClean="0">
                <a:solidFill>
                  <a:srgbClr val="C00000"/>
                </a:solidFill>
                <a:latin typeface="Arial" pitchFamily="34" charset="0"/>
                <a:cs typeface="Arial" pitchFamily="34" charset="0"/>
              </a:rPr>
              <a:t>Repayment Management Component</a:t>
            </a:r>
          </a:p>
        </p:txBody>
      </p:sp>
    </p:spTree>
    <p:extLst>
      <p:ext uri="{BB962C8B-B14F-4D97-AF65-F5344CB8AC3E}">
        <p14:creationId xmlns:p14="http://schemas.microsoft.com/office/powerpoint/2010/main" val="197111366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Placeholder 4"/>
          <p:cNvSpPr>
            <a:spLocks noGrp="1" noChangeArrowheads="1"/>
          </p:cNvSpPr>
          <p:nvPr>
            <p:ph idx="1"/>
          </p:nvPr>
        </p:nvSpPr>
        <p:spPr bwMode="black">
          <a:xfrm>
            <a:off x="1600200" y="1295400"/>
            <a:ext cx="7010400" cy="4572000"/>
          </a:xfrm>
        </p:spPr>
        <p:txBody>
          <a:bodyPr>
            <a:normAutofit fontScale="92500" lnSpcReduction="10000"/>
          </a:bodyPr>
          <a:lstStyle/>
          <a:p>
            <a:pPr>
              <a:buFontTx/>
              <a:buNone/>
              <a:defRPr/>
            </a:pPr>
            <a:r>
              <a:rPr lang="en-US" sz="2400" b="1" i="1" dirty="0" smtClean="0">
                <a:latin typeface="Arial" pitchFamily="34" charset="0"/>
                <a:cs typeface="Arial" pitchFamily="34" charset="0"/>
              </a:rPr>
              <a:t>General Strategies:</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endParaRPr lang="en-US" sz="2000" dirty="0" smtClean="0">
              <a:latin typeface="Arial" pitchFamily="34" charset="0"/>
              <a:cs typeface="Arial" pitchFamily="34" charset="0"/>
            </a:endParaRPr>
          </a:p>
          <a:p>
            <a:pPr>
              <a:defRPr/>
            </a:pPr>
            <a:r>
              <a:rPr lang="en-US" sz="2400" dirty="0" smtClean="0">
                <a:latin typeface="Arial" pitchFamily="34" charset="0"/>
                <a:cs typeface="Arial" pitchFamily="34" charset="0"/>
              </a:rPr>
              <a:t>Assist borrowers to have stronger relationship with loan and loan servicer</a:t>
            </a:r>
          </a:p>
          <a:p>
            <a:pPr lvl="1">
              <a:defRPr/>
            </a:pPr>
            <a:r>
              <a:rPr lang="en-US" sz="2400" dirty="0" smtClean="0">
                <a:latin typeface="Arial" pitchFamily="34" charset="0"/>
                <a:cs typeface="Arial" pitchFamily="34" charset="0"/>
              </a:rPr>
              <a:t>Establish on-line accounts while in school</a:t>
            </a:r>
          </a:p>
          <a:p>
            <a:pPr>
              <a:defRPr/>
            </a:pPr>
            <a:r>
              <a:rPr lang="en-US" sz="2400" dirty="0" smtClean="0">
                <a:latin typeface="Arial" pitchFamily="34" charset="0"/>
                <a:cs typeface="Arial" pitchFamily="34" charset="0"/>
              </a:rPr>
              <a:t>Additional loan counseling</a:t>
            </a:r>
          </a:p>
          <a:p>
            <a:pPr>
              <a:defRPr/>
            </a:pPr>
            <a:r>
              <a:rPr lang="en-US" sz="2400" dirty="0" smtClean="0">
                <a:latin typeface="Arial" pitchFamily="34" charset="0"/>
                <a:cs typeface="Arial" pitchFamily="34" charset="0"/>
              </a:rPr>
              <a:t>Financial Literacy</a:t>
            </a:r>
          </a:p>
          <a:p>
            <a:pPr>
              <a:defRPr/>
            </a:pPr>
            <a:r>
              <a:rPr lang="en-US" sz="2400" dirty="0" smtClean="0">
                <a:latin typeface="Arial" pitchFamily="34" charset="0"/>
                <a:cs typeface="Arial" pitchFamily="34" charset="0"/>
              </a:rPr>
              <a:t>Delinquency Outreach</a:t>
            </a:r>
          </a:p>
          <a:p>
            <a:pPr lvl="1">
              <a:defRPr/>
            </a:pPr>
            <a:r>
              <a:rPr lang="en-US" sz="2400" dirty="0" smtClean="0">
                <a:latin typeface="Arial" pitchFamily="34" charset="0"/>
                <a:cs typeface="Arial" pitchFamily="34" charset="0"/>
              </a:rPr>
              <a:t>Outreach to All Borrowers</a:t>
            </a:r>
          </a:p>
          <a:p>
            <a:pPr lvl="1">
              <a:defRPr/>
            </a:pPr>
            <a:r>
              <a:rPr lang="en-US" sz="2400" dirty="0" smtClean="0">
                <a:latin typeface="Arial" pitchFamily="34" charset="0"/>
                <a:cs typeface="Arial" pitchFamily="34" charset="0"/>
              </a:rPr>
              <a:t>Tailored Interventions: Example</a:t>
            </a:r>
            <a:r>
              <a:rPr lang="en-US" sz="2400" dirty="0">
                <a:latin typeface="Arial" pitchFamily="34" charset="0"/>
                <a:cs typeface="Arial" pitchFamily="34" charset="0"/>
              </a:rPr>
              <a:t> </a:t>
            </a:r>
            <a:r>
              <a:rPr lang="en-US" sz="2400" dirty="0" smtClean="0">
                <a:latin typeface="Arial" pitchFamily="34" charset="0"/>
                <a:cs typeface="Arial" pitchFamily="34" charset="0"/>
              </a:rPr>
              <a:t> ‘Early’ vs. ‘Late’</a:t>
            </a:r>
          </a:p>
          <a:p>
            <a:pPr>
              <a:defRPr/>
            </a:pPr>
            <a:r>
              <a:rPr lang="en-US" sz="2400" dirty="0" smtClean="0">
                <a:latin typeface="Arial" pitchFamily="34" charset="0"/>
                <a:cs typeface="Arial" pitchFamily="34" charset="0"/>
              </a:rPr>
              <a:t>Collect/refresh borrower contact information frequently</a:t>
            </a:r>
          </a:p>
        </p:txBody>
      </p:sp>
      <p:sp>
        <p:nvSpPr>
          <p:cNvPr id="36866"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2E15C2-2F57-4D4D-BADB-6B1BEEB08F8B}" type="slidenum">
              <a:rPr lang="en-US"/>
              <a:pPr eaLnBrk="1" hangingPunct="1"/>
              <a:t>25</a:t>
            </a:fld>
            <a:endParaRPr lang="en-US"/>
          </a:p>
        </p:txBody>
      </p:sp>
      <p:sp>
        <p:nvSpPr>
          <p:cNvPr id="36867" name="Rectangle 2"/>
          <p:cNvSpPr>
            <a:spLocks noGrp="1" noChangeArrowheads="1"/>
          </p:cNvSpPr>
          <p:nvPr>
            <p:ph type="title"/>
          </p:nvPr>
        </p:nvSpPr>
        <p:spPr>
          <a:xfrm>
            <a:off x="1524000" y="304801"/>
            <a:ext cx="7620000" cy="685799"/>
          </a:xfrm>
        </p:spPr>
        <p:txBody>
          <a:bodyPr>
            <a:normAutofit fontScale="90000"/>
          </a:bodyPr>
          <a:lstStyle/>
          <a:p>
            <a:pPr eaLnBrk="1" hangingPunct="1"/>
            <a:r>
              <a:rPr lang="en-US" sz="3600" dirty="0" smtClean="0">
                <a:solidFill>
                  <a:srgbClr val="C00000"/>
                </a:solidFill>
                <a:latin typeface="Arial" pitchFamily="34" charset="0"/>
                <a:cs typeface="Arial" pitchFamily="34" charset="0"/>
              </a:rPr>
              <a:t>Repayment Management Component</a:t>
            </a:r>
          </a:p>
        </p:txBody>
      </p:sp>
    </p:spTree>
    <p:extLst>
      <p:ext uri="{BB962C8B-B14F-4D97-AF65-F5344CB8AC3E}">
        <p14:creationId xmlns:p14="http://schemas.microsoft.com/office/powerpoint/2010/main" val="152061694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828800" y="1981200"/>
            <a:ext cx="6781800" cy="4495800"/>
          </a:xfrm>
        </p:spPr>
        <p:txBody>
          <a:bodyPr>
            <a:normAutofit fontScale="92500"/>
          </a:bodyPr>
          <a:lstStyle/>
          <a:p>
            <a:pPr>
              <a:buFont typeface="Wingdings" pitchFamily="2" charset="2"/>
              <a:buNone/>
              <a:defRPr/>
            </a:pPr>
            <a:r>
              <a:rPr lang="en-US" sz="3000" dirty="0" smtClean="0">
                <a:latin typeface="Arial" pitchFamily="34" charset="0"/>
                <a:cs typeface="Arial" pitchFamily="34" charset="0"/>
              </a:rPr>
              <a:t>   By examining large populations of defaulted borrowers FSA determined that the majority had </a:t>
            </a:r>
            <a:r>
              <a:rPr lang="en-US" sz="3000" b="1" i="1" dirty="0" smtClean="0">
                <a:solidFill>
                  <a:srgbClr val="0099CC"/>
                </a:solidFill>
                <a:latin typeface="Arial" pitchFamily="34" charset="0"/>
                <a:cs typeface="Arial" pitchFamily="34" charset="0"/>
              </a:rPr>
              <a:t>contact issues</a:t>
            </a:r>
            <a:r>
              <a:rPr lang="en-US" sz="3000" dirty="0" smtClean="0">
                <a:latin typeface="Arial" pitchFamily="34" charset="0"/>
                <a:cs typeface="Arial" pitchFamily="34" charset="0"/>
              </a:rPr>
              <a:t>:</a:t>
            </a:r>
          </a:p>
          <a:p>
            <a:pPr>
              <a:buFont typeface="Wingdings" pitchFamily="2" charset="2"/>
              <a:buNone/>
              <a:defRPr/>
            </a:pPr>
            <a:endParaRPr lang="en-US" sz="3000" dirty="0" smtClean="0">
              <a:latin typeface="Arial" pitchFamily="34" charset="0"/>
              <a:cs typeface="Arial" pitchFamily="34" charset="0"/>
            </a:endParaRPr>
          </a:p>
          <a:p>
            <a:pPr>
              <a:defRPr/>
            </a:pPr>
            <a:r>
              <a:rPr lang="en-US" sz="3000" dirty="0" smtClean="0">
                <a:latin typeface="Arial" pitchFamily="34" charset="0"/>
                <a:cs typeface="Arial" pitchFamily="34" charset="0"/>
              </a:rPr>
              <a:t>Half had bad telephone numbers</a:t>
            </a:r>
            <a:br>
              <a:rPr lang="en-US" sz="3000" dirty="0" smtClean="0">
                <a:latin typeface="Arial" pitchFamily="34" charset="0"/>
                <a:cs typeface="Arial" pitchFamily="34" charset="0"/>
              </a:rPr>
            </a:br>
            <a:r>
              <a:rPr lang="en-US" sz="3000" dirty="0" smtClean="0">
                <a:latin typeface="Arial" pitchFamily="34" charset="0"/>
                <a:cs typeface="Arial" pitchFamily="34" charset="0"/>
              </a:rPr>
              <a:t>                    </a:t>
            </a:r>
          </a:p>
          <a:p>
            <a:pPr>
              <a:defRPr/>
            </a:pPr>
            <a:r>
              <a:rPr lang="en-US" sz="3000" dirty="0" smtClean="0">
                <a:latin typeface="Arial" pitchFamily="34" charset="0"/>
                <a:cs typeface="Arial" pitchFamily="34" charset="0"/>
              </a:rPr>
              <a:t>Most defaulters were not successfully contacted by phone during the 360-day collection effort leading up to default </a:t>
            </a:r>
          </a:p>
          <a:p>
            <a:pPr lvl="1" eaLnBrk="1" hangingPunct="1">
              <a:buFontTx/>
              <a:buNone/>
              <a:defRPr/>
            </a:pPr>
            <a:endParaRPr lang="en-US" sz="2800" dirty="0" smtClean="0"/>
          </a:p>
        </p:txBody>
      </p:sp>
      <p:sp>
        <p:nvSpPr>
          <p:cNvPr id="38914"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FAA97B-829E-4092-9533-354BF85F4145}" type="slidenum">
              <a:rPr lang="en-US"/>
              <a:pPr eaLnBrk="1" hangingPunct="1"/>
              <a:t>26</a:t>
            </a:fld>
            <a:endParaRPr lang="en-US"/>
          </a:p>
        </p:txBody>
      </p:sp>
      <p:sp>
        <p:nvSpPr>
          <p:cNvPr id="38915" name="Rectangle 2"/>
          <p:cNvSpPr>
            <a:spLocks noGrp="1" noChangeArrowheads="1"/>
          </p:cNvSpPr>
          <p:nvPr>
            <p:ph type="title"/>
          </p:nvPr>
        </p:nvSpPr>
        <p:spPr>
          <a:xfrm>
            <a:off x="1600200" y="381000"/>
            <a:ext cx="7315200" cy="1447800"/>
          </a:xfrm>
        </p:spPr>
        <p:txBody>
          <a:bodyPr>
            <a:normAutofit fontScale="90000"/>
          </a:bodyPr>
          <a:lstStyle/>
          <a:p>
            <a:pPr eaLnBrk="1" hangingPunct="1"/>
            <a:r>
              <a:rPr lang="en-US" sz="3600" dirty="0" smtClean="0">
                <a:solidFill>
                  <a:srgbClr val="C00000"/>
                </a:solidFill>
                <a:latin typeface="Arial" pitchFamily="34" charset="0"/>
                <a:cs typeface="Arial" pitchFamily="34" charset="0"/>
              </a:rPr>
              <a:t>Repayment Management Component</a:t>
            </a:r>
            <a:br>
              <a:rPr lang="en-US" sz="3600" dirty="0" smtClean="0">
                <a:solidFill>
                  <a:srgbClr val="C00000"/>
                </a:solidFill>
                <a:latin typeface="Arial" pitchFamily="34" charset="0"/>
                <a:cs typeface="Arial" pitchFamily="34" charset="0"/>
              </a:rPr>
            </a:br>
            <a:r>
              <a:rPr lang="en-US" sz="3200" dirty="0" smtClean="0">
                <a:solidFill>
                  <a:srgbClr val="C00000"/>
                </a:solidFill>
                <a:latin typeface="Arial" pitchFamily="34" charset="0"/>
                <a:cs typeface="Arial" pitchFamily="34" charset="0"/>
              </a:rPr>
              <a:t>2 Key Defaulter Characteristics</a:t>
            </a:r>
          </a:p>
        </p:txBody>
      </p:sp>
    </p:spTree>
    <p:extLst>
      <p:ext uri="{BB962C8B-B14F-4D97-AF65-F5344CB8AC3E}">
        <p14:creationId xmlns:p14="http://schemas.microsoft.com/office/powerpoint/2010/main" val="856547023"/>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600200" y="1371600"/>
            <a:ext cx="7010400" cy="5334000"/>
          </a:xfrm>
        </p:spPr>
        <p:txBody>
          <a:bodyPr>
            <a:noAutofit/>
          </a:bodyPr>
          <a:lstStyle/>
          <a:p>
            <a:pPr marL="0" indent="0">
              <a:lnSpc>
                <a:spcPct val="80000"/>
              </a:lnSpc>
              <a:buFontTx/>
              <a:buNone/>
              <a:defRPr/>
            </a:pPr>
            <a:r>
              <a:rPr lang="en-US" sz="2800" b="1" i="1" dirty="0" smtClean="0">
                <a:solidFill>
                  <a:srgbClr val="0070C0"/>
                </a:solidFill>
                <a:latin typeface="Arial" pitchFamily="34" charset="0"/>
                <a:cs typeface="Arial" pitchFamily="34" charset="0"/>
              </a:rPr>
              <a:t>Ensure </a:t>
            </a:r>
            <a:r>
              <a:rPr lang="en-US" sz="2800" b="1" i="1" dirty="0">
                <a:solidFill>
                  <a:srgbClr val="0070C0"/>
                </a:solidFill>
                <a:latin typeface="Arial" pitchFamily="34" charset="0"/>
                <a:cs typeface="Arial" pitchFamily="34" charset="0"/>
              </a:rPr>
              <a:t>Borrowers Can Be Found</a:t>
            </a:r>
            <a:endParaRPr lang="en-US" sz="2800" b="1" i="1" dirty="0" smtClean="0">
              <a:solidFill>
                <a:srgbClr val="0070C0"/>
              </a:solidFill>
              <a:latin typeface="Arial" pitchFamily="34" charset="0"/>
              <a:cs typeface="Arial" pitchFamily="34" charset="0"/>
            </a:endParaRPr>
          </a:p>
          <a:p>
            <a:pPr marL="0" indent="0">
              <a:lnSpc>
                <a:spcPct val="80000"/>
              </a:lnSpc>
              <a:buFontTx/>
              <a:buNone/>
              <a:defRPr/>
            </a:pPr>
            <a:endParaRPr lang="en-US" sz="2600" dirty="0">
              <a:latin typeface="Arial" pitchFamily="34" charset="0"/>
              <a:cs typeface="Arial" pitchFamily="34" charset="0"/>
            </a:endParaRPr>
          </a:p>
          <a:p>
            <a:pPr marL="0" indent="0">
              <a:lnSpc>
                <a:spcPct val="80000"/>
              </a:lnSpc>
              <a:buFontTx/>
              <a:buNone/>
              <a:defRPr/>
            </a:pPr>
            <a:r>
              <a:rPr lang="en-US" sz="2600" dirty="0" smtClean="0">
                <a:latin typeface="Arial" pitchFamily="34" charset="0"/>
                <a:cs typeface="Arial" pitchFamily="34" charset="0"/>
              </a:rPr>
              <a:t>Schools should create a separate form to collect additional borrower contact information:</a:t>
            </a:r>
          </a:p>
          <a:p>
            <a:pPr lvl="1">
              <a:lnSpc>
                <a:spcPct val="80000"/>
              </a:lnSpc>
              <a:buFont typeface="Arial" pitchFamily="34" charset="0"/>
              <a:buChar char="•"/>
              <a:defRPr/>
            </a:pPr>
            <a:r>
              <a:rPr lang="en-US" sz="2600" dirty="0">
                <a:latin typeface="Arial" pitchFamily="34" charset="0"/>
                <a:cs typeface="Arial" pitchFamily="34" charset="0"/>
              </a:rPr>
              <a:t>S</a:t>
            </a:r>
            <a:r>
              <a:rPr lang="en-US" sz="2600" dirty="0" smtClean="0">
                <a:latin typeface="Arial" pitchFamily="34" charset="0"/>
                <a:cs typeface="Arial" pitchFamily="34" charset="0"/>
              </a:rPr>
              <a:t>upplement what is obtained via the MPN</a:t>
            </a:r>
          </a:p>
          <a:p>
            <a:pPr lvl="1">
              <a:lnSpc>
                <a:spcPct val="80000"/>
              </a:lnSpc>
              <a:buFont typeface="Arial" pitchFamily="34" charset="0"/>
              <a:buChar char="•"/>
              <a:defRPr/>
            </a:pPr>
            <a:r>
              <a:rPr lang="en-US" sz="2600" dirty="0" smtClean="0">
                <a:latin typeface="Arial" pitchFamily="34" charset="0"/>
                <a:cs typeface="Arial" pitchFamily="34" charset="0"/>
              </a:rPr>
              <a:t>Collect info during Admissions</a:t>
            </a:r>
          </a:p>
          <a:p>
            <a:pPr lvl="1">
              <a:lnSpc>
                <a:spcPct val="80000"/>
              </a:lnSpc>
              <a:buFont typeface="Arial" pitchFamily="34" charset="0"/>
              <a:buChar char="•"/>
              <a:defRPr/>
            </a:pPr>
            <a:r>
              <a:rPr lang="en-US" sz="2600" dirty="0">
                <a:latin typeface="Arial" pitchFamily="34" charset="0"/>
                <a:cs typeface="Arial" pitchFamily="34" charset="0"/>
              </a:rPr>
              <a:t>R</a:t>
            </a:r>
            <a:r>
              <a:rPr lang="en-US" sz="2600" dirty="0" smtClean="0">
                <a:latin typeface="Arial" pitchFamily="34" charset="0"/>
                <a:cs typeface="Arial" pitchFamily="34" charset="0"/>
              </a:rPr>
              <a:t>efresh at ‘leverage points’</a:t>
            </a:r>
          </a:p>
          <a:p>
            <a:pPr lvl="1">
              <a:lnSpc>
                <a:spcPct val="80000"/>
              </a:lnSpc>
              <a:buFontTx/>
              <a:buNone/>
              <a:defRPr/>
            </a:pPr>
            <a:endParaRPr lang="en-US" sz="2600" dirty="0" smtClean="0">
              <a:latin typeface="Arial" pitchFamily="34" charset="0"/>
              <a:cs typeface="Arial" pitchFamily="34" charset="0"/>
            </a:endParaRPr>
          </a:p>
          <a:p>
            <a:pPr>
              <a:buFont typeface="Wingdings" pitchFamily="2" charset="2"/>
              <a:buNone/>
              <a:defRPr/>
            </a:pPr>
            <a:r>
              <a:rPr lang="en-US" sz="2600" b="1" u="sng" dirty="0" smtClean="0">
                <a:solidFill>
                  <a:srgbClr val="7030A0"/>
                </a:solidFill>
                <a:latin typeface="Arial" pitchFamily="34" charset="0"/>
                <a:cs typeface="Arial" pitchFamily="34" charset="0"/>
              </a:rPr>
              <a:t>Important Note:</a:t>
            </a:r>
            <a:r>
              <a:rPr lang="en-US" sz="2600" b="1" dirty="0" smtClean="0">
                <a:solidFill>
                  <a:srgbClr val="7030A0"/>
                </a:solidFill>
                <a:latin typeface="Arial" pitchFamily="34" charset="0"/>
                <a:cs typeface="Arial" pitchFamily="34" charset="0"/>
              </a:rPr>
              <a:t> </a:t>
            </a:r>
            <a:r>
              <a:rPr lang="en-US" sz="2600" dirty="0" smtClean="0">
                <a:latin typeface="Arial" pitchFamily="34" charset="0"/>
                <a:cs typeface="Arial" pitchFamily="34" charset="0"/>
              </a:rPr>
              <a:t>Although you may collect this </a:t>
            </a:r>
            <a:r>
              <a:rPr lang="en-US" sz="2600" dirty="0" smtClean="0">
                <a:latin typeface="Arial" pitchFamily="34" charset="0"/>
                <a:cs typeface="Arial" pitchFamily="34" charset="0"/>
              </a:rPr>
              <a:t>information</a:t>
            </a:r>
            <a:r>
              <a:rPr lang="en-US" sz="2600" dirty="0" smtClean="0">
                <a:latin typeface="Arial" pitchFamily="34" charset="0"/>
                <a:cs typeface="Arial" pitchFamily="34" charset="0"/>
              </a:rPr>
              <a:t>, you </a:t>
            </a:r>
            <a:r>
              <a:rPr lang="en-US" sz="2600" u="sng" dirty="0" smtClean="0">
                <a:latin typeface="Arial" pitchFamily="34" charset="0"/>
                <a:cs typeface="Arial" pitchFamily="34" charset="0"/>
              </a:rPr>
              <a:t>must not </a:t>
            </a:r>
            <a:r>
              <a:rPr lang="en-US" sz="2600" dirty="0" smtClean="0">
                <a:latin typeface="Arial" pitchFamily="34" charset="0"/>
                <a:cs typeface="Arial" pitchFamily="34" charset="0"/>
              </a:rPr>
              <a:t>make a borrower’s receipt of aid contingent upon providing it. </a:t>
            </a:r>
          </a:p>
        </p:txBody>
      </p:sp>
      <p:sp>
        <p:nvSpPr>
          <p:cNvPr id="39938"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D462D4-1741-42E8-9EC1-214356EC272E}" type="slidenum">
              <a:rPr lang="en-US"/>
              <a:pPr eaLnBrk="1" hangingPunct="1"/>
              <a:t>27</a:t>
            </a:fld>
            <a:endParaRPr lang="en-US"/>
          </a:p>
        </p:txBody>
      </p:sp>
      <p:sp>
        <p:nvSpPr>
          <p:cNvPr id="39939" name="Rectangle 2"/>
          <p:cNvSpPr>
            <a:spLocks noGrp="1" noChangeArrowheads="1"/>
          </p:cNvSpPr>
          <p:nvPr>
            <p:ph type="title"/>
          </p:nvPr>
        </p:nvSpPr>
        <p:spPr>
          <a:xfrm>
            <a:off x="1600200" y="533400"/>
            <a:ext cx="7239000" cy="838200"/>
          </a:xfrm>
        </p:spPr>
        <p:txBody>
          <a:bodyPr>
            <a:noAutofit/>
          </a:bodyPr>
          <a:lstStyle/>
          <a:p>
            <a:pPr eaLnBrk="1" hangingPunct="1"/>
            <a:r>
              <a:rPr lang="en-US" sz="3600" dirty="0" smtClean="0">
                <a:solidFill>
                  <a:srgbClr val="C00000"/>
                </a:solidFill>
                <a:latin typeface="Arial" pitchFamily="34" charset="0"/>
                <a:cs typeface="Arial" pitchFamily="34" charset="0"/>
              </a:rPr>
              <a:t>Repayment Management Component</a:t>
            </a:r>
            <a:br>
              <a:rPr lang="en-US" sz="3600" dirty="0" smtClean="0">
                <a:solidFill>
                  <a:srgbClr val="C00000"/>
                </a:solidFill>
                <a:latin typeface="Arial" pitchFamily="34" charset="0"/>
                <a:cs typeface="Arial" pitchFamily="34" charset="0"/>
              </a:rPr>
            </a:br>
            <a:endParaRPr lang="en-US" sz="3600"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88074549"/>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47799" y="1447800"/>
            <a:ext cx="7421563" cy="4283075"/>
          </a:xfrm>
        </p:spPr>
        <p:txBody>
          <a:bodyPr>
            <a:noAutofit/>
          </a:bodyPr>
          <a:lstStyle/>
          <a:p>
            <a:pPr marL="0" indent="0">
              <a:buFontTx/>
              <a:buNone/>
              <a:defRPr/>
            </a:pPr>
            <a:r>
              <a:rPr lang="en-US" sz="2800" b="1" i="1" dirty="0" smtClean="0">
                <a:latin typeface="Arial" pitchFamily="34" charset="0"/>
                <a:cs typeface="Arial" pitchFamily="34" charset="0"/>
              </a:rPr>
              <a:t>Borrower </a:t>
            </a:r>
            <a:r>
              <a:rPr lang="en-US" sz="2800" b="1" i="1" dirty="0">
                <a:latin typeface="Arial" pitchFamily="34" charset="0"/>
                <a:cs typeface="Arial" pitchFamily="34" charset="0"/>
              </a:rPr>
              <a:t>Contact Sheet</a:t>
            </a:r>
            <a:endParaRPr lang="en-US" sz="2800" b="1" i="1" dirty="0" smtClean="0">
              <a:latin typeface="Arial" pitchFamily="34" charset="0"/>
              <a:cs typeface="Arial" pitchFamily="34" charset="0"/>
            </a:endParaRPr>
          </a:p>
          <a:p>
            <a:pPr>
              <a:buNone/>
              <a:defRPr/>
            </a:pPr>
            <a:endParaRPr lang="en-US" sz="2400" u="sng" dirty="0">
              <a:latin typeface="Arial" pitchFamily="34" charset="0"/>
              <a:cs typeface="Arial" pitchFamily="34" charset="0"/>
            </a:endParaRPr>
          </a:p>
          <a:p>
            <a:pPr>
              <a:defRPr/>
            </a:pPr>
            <a:r>
              <a:rPr lang="en-US" sz="2400" u="sng" dirty="0" smtClean="0">
                <a:latin typeface="Arial" pitchFamily="34" charset="0"/>
                <a:cs typeface="Arial" pitchFamily="34" charset="0"/>
              </a:rPr>
              <a:t>All</a:t>
            </a:r>
            <a:r>
              <a:rPr lang="en-US" sz="2400" dirty="0" smtClean="0">
                <a:latin typeface="Arial" pitchFamily="34" charset="0"/>
                <a:cs typeface="Arial" pitchFamily="34" charset="0"/>
              </a:rPr>
              <a:t> of the borrower’s email addresses</a:t>
            </a:r>
          </a:p>
          <a:p>
            <a:pPr>
              <a:defRPr/>
            </a:pPr>
            <a:r>
              <a:rPr lang="en-US" sz="2400" dirty="0" smtClean="0">
                <a:latin typeface="Arial" pitchFamily="34" charset="0"/>
                <a:cs typeface="Arial" pitchFamily="34" charset="0"/>
              </a:rPr>
              <a:t>Contact information for siblings, parents, grandparents, etc., including email and cell phone numbers </a:t>
            </a:r>
          </a:p>
          <a:p>
            <a:pPr>
              <a:defRPr/>
            </a:pPr>
            <a:r>
              <a:rPr lang="en-US" sz="2400" dirty="0" smtClean="0">
                <a:latin typeface="Arial" pitchFamily="34" charset="0"/>
                <a:cs typeface="Arial" pitchFamily="34" charset="0"/>
              </a:rPr>
              <a:t>Ask borrower for the one phone number through which he/she can </a:t>
            </a:r>
            <a:r>
              <a:rPr lang="en-US" sz="2400" b="1" u="sng" dirty="0" smtClean="0">
                <a:latin typeface="Arial" pitchFamily="34" charset="0"/>
                <a:cs typeface="Arial" pitchFamily="34" charset="0"/>
              </a:rPr>
              <a:t>always</a:t>
            </a:r>
            <a:r>
              <a:rPr lang="en-US" sz="2400" dirty="0" smtClean="0">
                <a:latin typeface="Arial" pitchFamily="34" charset="0"/>
                <a:cs typeface="Arial" pitchFamily="34" charset="0"/>
              </a:rPr>
              <a:t> be reached</a:t>
            </a:r>
          </a:p>
          <a:p>
            <a:pPr>
              <a:defRPr/>
            </a:pPr>
            <a:r>
              <a:rPr lang="en-US" sz="2400" dirty="0" smtClean="0">
                <a:latin typeface="Arial" pitchFamily="34" charset="0"/>
                <a:cs typeface="Arial" pitchFamily="34" charset="0"/>
              </a:rPr>
              <a:t>Identify all social networking sites where borrower has an account</a:t>
            </a:r>
          </a:p>
          <a:p>
            <a:pPr>
              <a:defRPr/>
            </a:pPr>
            <a:r>
              <a:rPr lang="en-US" sz="2400" dirty="0" smtClean="0">
                <a:latin typeface="Arial" pitchFamily="34" charset="0"/>
                <a:cs typeface="Arial" pitchFamily="34" charset="0"/>
              </a:rPr>
              <a:t>Can send example…</a:t>
            </a:r>
          </a:p>
        </p:txBody>
      </p:sp>
      <p:sp>
        <p:nvSpPr>
          <p:cNvPr id="40962"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297B34-55FB-4F51-B37A-391B4ED40746}" type="slidenum">
              <a:rPr lang="en-US"/>
              <a:pPr eaLnBrk="1" hangingPunct="1"/>
              <a:t>28</a:t>
            </a:fld>
            <a:endParaRPr lang="en-US"/>
          </a:p>
        </p:txBody>
      </p:sp>
      <p:sp>
        <p:nvSpPr>
          <p:cNvPr id="40963" name="Rectangle 2"/>
          <p:cNvSpPr>
            <a:spLocks noGrp="1" noChangeArrowheads="1"/>
          </p:cNvSpPr>
          <p:nvPr>
            <p:ph type="title"/>
          </p:nvPr>
        </p:nvSpPr>
        <p:spPr>
          <a:xfrm>
            <a:off x="1295400" y="381000"/>
            <a:ext cx="7467600" cy="990600"/>
          </a:xfrm>
        </p:spPr>
        <p:txBody>
          <a:bodyPr>
            <a:normAutofit fontScale="90000"/>
          </a:bodyPr>
          <a:lstStyle/>
          <a:p>
            <a:pPr eaLnBrk="1" hangingPunct="1"/>
            <a:r>
              <a:rPr lang="en-US" sz="3600" dirty="0" smtClean="0">
                <a:solidFill>
                  <a:srgbClr val="C00000"/>
                </a:solidFill>
                <a:latin typeface="Arial" pitchFamily="34" charset="0"/>
                <a:cs typeface="Arial" pitchFamily="34" charset="0"/>
              </a:rPr>
              <a:t>Repayment Management Component</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199335962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47800"/>
            <a:ext cx="7239000" cy="4800600"/>
          </a:xfrm>
        </p:spPr>
        <p:txBody>
          <a:bodyPr>
            <a:normAutofit/>
          </a:bodyPr>
          <a:lstStyle/>
          <a:p>
            <a:pPr marL="0" indent="0">
              <a:buFontTx/>
              <a:buNone/>
              <a:defRPr/>
            </a:pPr>
            <a:r>
              <a:rPr lang="en-US" sz="2400" b="1" dirty="0" smtClean="0">
                <a:latin typeface="Arial" pitchFamily="34" charset="0"/>
                <a:cs typeface="Arial" pitchFamily="34" charset="0"/>
              </a:rPr>
              <a:t>Enrollment Updates</a:t>
            </a:r>
          </a:p>
          <a:p>
            <a:pPr marL="0" indent="0">
              <a:buFontTx/>
              <a:buNone/>
              <a:defRPr/>
            </a:pPr>
            <a:endParaRPr lang="en-US" sz="2400" dirty="0" smtClean="0">
              <a:latin typeface="Arial" pitchFamily="34" charset="0"/>
              <a:cs typeface="Arial" pitchFamily="34" charset="0"/>
            </a:endParaRPr>
          </a:p>
          <a:p>
            <a:pPr>
              <a:defRPr/>
            </a:pPr>
            <a:r>
              <a:rPr lang="en-US" sz="2400" dirty="0" smtClean="0">
                <a:latin typeface="Arial" pitchFamily="34" charset="0"/>
                <a:cs typeface="Arial" pitchFamily="34" charset="0"/>
              </a:rPr>
              <a:t>If schools delay in submitting timely and accurate NSLDS enrollment changes it may increase default risk.  Servicers may be less able to identify, contact and prepare these borrowers for repayment.  </a:t>
            </a:r>
          </a:p>
          <a:p>
            <a:pPr>
              <a:buFontTx/>
              <a:buNone/>
              <a:defRPr/>
            </a:pPr>
            <a:endParaRPr lang="en-US" sz="2400" dirty="0" smtClean="0">
              <a:latin typeface="Arial" pitchFamily="34" charset="0"/>
              <a:cs typeface="Arial" pitchFamily="34" charset="0"/>
            </a:endParaRPr>
          </a:p>
          <a:p>
            <a:pPr>
              <a:defRPr/>
            </a:pPr>
            <a:r>
              <a:rPr lang="en-US" sz="2400" dirty="0" smtClean="0">
                <a:latin typeface="Arial" pitchFamily="34" charset="0"/>
                <a:cs typeface="Arial" pitchFamily="34" charset="0"/>
              </a:rPr>
              <a:t>Default Prevention strategy - Don't delay! Send enrollment changes to NSLDS immediately.</a:t>
            </a:r>
          </a:p>
          <a:p>
            <a:pPr>
              <a:defRPr/>
            </a:pPr>
            <a:endParaRPr lang="en-US" sz="2400" dirty="0">
              <a:latin typeface="Arial" pitchFamily="34" charset="0"/>
              <a:cs typeface="Arial" pitchFamily="34" charset="0"/>
            </a:endParaRPr>
          </a:p>
        </p:txBody>
      </p:sp>
      <p:sp>
        <p:nvSpPr>
          <p:cNvPr id="37892"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6F2CA1-CD77-4855-96E0-A7863689DDAF}" type="slidenum">
              <a:rPr lang="en-US"/>
              <a:pPr eaLnBrk="1" hangingPunct="1"/>
              <a:t>29</a:t>
            </a:fld>
            <a:endParaRPr lang="en-US"/>
          </a:p>
        </p:txBody>
      </p:sp>
      <p:sp>
        <p:nvSpPr>
          <p:cNvPr id="2" name="Title 1"/>
          <p:cNvSpPr>
            <a:spLocks noGrp="1"/>
          </p:cNvSpPr>
          <p:nvPr>
            <p:ph type="title"/>
          </p:nvPr>
        </p:nvSpPr>
        <p:spPr>
          <a:xfrm>
            <a:off x="1600200" y="381000"/>
            <a:ext cx="7162800" cy="609600"/>
          </a:xfrm>
        </p:spPr>
        <p:txBody>
          <a:bodyPr>
            <a:normAutofit fontScale="90000"/>
          </a:bodyPr>
          <a:lstStyle/>
          <a:p>
            <a:pPr>
              <a:defRPr/>
            </a:pP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4000" dirty="0" smtClean="0">
                <a:solidFill>
                  <a:srgbClr val="C00000"/>
                </a:solidFill>
                <a:latin typeface="Arial" pitchFamily="34" charset="0"/>
                <a:cs typeface="Arial" pitchFamily="34" charset="0"/>
              </a:rPr>
              <a:t>Repayment Management Component </a:t>
            </a:r>
            <a:br>
              <a:rPr lang="en-US" sz="4000" dirty="0" smtClean="0">
                <a:solidFill>
                  <a:srgbClr val="C00000"/>
                </a:solidFill>
                <a:latin typeface="Arial" pitchFamily="34" charset="0"/>
                <a:cs typeface="Arial" pitchFamily="34" charset="0"/>
              </a:rPr>
            </a:br>
            <a:r>
              <a:rPr lang="en-US" dirty="0" smtClean="0"/>
              <a:t/>
            </a:r>
            <a:br>
              <a:rPr lang="en-US" dirty="0" smtClean="0"/>
            </a:br>
            <a:endParaRPr lang="en-US" dirty="0"/>
          </a:p>
        </p:txBody>
      </p:sp>
    </p:spTree>
    <p:extLst>
      <p:ext uri="{BB962C8B-B14F-4D97-AF65-F5344CB8AC3E}">
        <p14:creationId xmlns:p14="http://schemas.microsoft.com/office/powerpoint/2010/main" val="401803097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905000"/>
            <a:ext cx="7772400" cy="3962400"/>
          </a:xfrm>
        </p:spPr>
        <p:txBody>
          <a:bodyPr/>
          <a:lstStyle/>
          <a:p>
            <a:pPr>
              <a:buFontTx/>
              <a:buNone/>
            </a:pPr>
            <a:r>
              <a:rPr lang="en-US" sz="3600" b="1" dirty="0" smtClean="0">
                <a:solidFill>
                  <a:schemeClr val="accent2"/>
                </a:solidFill>
              </a:rPr>
              <a:t>   </a:t>
            </a:r>
            <a:endParaRPr lang="en-US" sz="4800" i="1" dirty="0" smtClean="0"/>
          </a:p>
          <a:p>
            <a:endParaRPr lang="en-US" sz="4800" i="1" dirty="0" smtClean="0"/>
          </a:p>
        </p:txBody>
      </p:sp>
      <p:sp>
        <p:nvSpPr>
          <p:cNvPr id="8194" name="Rectangle 2"/>
          <p:cNvSpPr>
            <a:spLocks noGrp="1" noChangeArrowheads="1"/>
          </p:cNvSpPr>
          <p:nvPr>
            <p:ph type="title"/>
          </p:nvPr>
        </p:nvSpPr>
        <p:spPr>
          <a:xfrm>
            <a:off x="1504951" y="164806"/>
            <a:ext cx="7505700" cy="914400"/>
          </a:xfrm>
        </p:spPr>
        <p:txBody>
          <a:bodyPr>
            <a:normAutofit/>
          </a:bodyPr>
          <a:lstStyle/>
          <a:p>
            <a:r>
              <a:rPr lang="en-US" sz="4000" dirty="0" smtClean="0">
                <a:solidFill>
                  <a:srgbClr val="C00000"/>
                </a:solidFill>
                <a:latin typeface="Arial" pitchFamily="34" charset="0"/>
                <a:cs typeface="Arial" pitchFamily="34" charset="0"/>
              </a:rPr>
              <a:t>The </a:t>
            </a:r>
            <a:r>
              <a:rPr lang="en-US" sz="4000" dirty="0" smtClean="0">
                <a:solidFill>
                  <a:srgbClr val="C00000"/>
                </a:solidFill>
                <a:latin typeface="Arial" pitchFamily="34" charset="0"/>
                <a:cs typeface="Arial" pitchFamily="34" charset="0"/>
              </a:rPr>
              <a:t>Data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1" y="1079206"/>
            <a:ext cx="7772400" cy="4659778"/>
          </a:xfrm>
          <a:prstGeom prst="rect">
            <a:avLst/>
          </a:prstGeom>
        </p:spPr>
      </p:pic>
    </p:spTree>
    <p:extLst>
      <p:ext uri="{BB962C8B-B14F-4D97-AF65-F5344CB8AC3E}">
        <p14:creationId xmlns:p14="http://schemas.microsoft.com/office/powerpoint/2010/main" val="2507553114"/>
      </p:ext>
    </p:extLst>
  </p:cSld>
  <p:clrMapOvr>
    <a:masterClrMapping/>
  </p:clrMapOvr>
  <p:transition advClick="0" advTm="6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676400" y="1676400"/>
            <a:ext cx="6781800" cy="4343400"/>
          </a:xfrm>
        </p:spPr>
        <p:txBody>
          <a:bodyPr>
            <a:noAutofit/>
          </a:bodyPr>
          <a:lstStyle/>
          <a:p>
            <a:pPr marL="0" indent="0">
              <a:spcBef>
                <a:spcPct val="40000"/>
              </a:spcBef>
              <a:buFontTx/>
              <a:buNone/>
              <a:defRPr/>
            </a:pPr>
            <a:r>
              <a:rPr lang="en-US" sz="2800" b="1" i="1" dirty="0" smtClean="0">
                <a:latin typeface="Arial" pitchFamily="34" charset="0"/>
                <a:cs typeface="Arial" pitchFamily="34" charset="0"/>
              </a:rPr>
              <a:t>Outreach Efforts: Internal</a:t>
            </a:r>
          </a:p>
          <a:p>
            <a:pPr>
              <a:spcBef>
                <a:spcPct val="40000"/>
              </a:spcBef>
              <a:defRPr/>
            </a:pPr>
            <a:r>
              <a:rPr lang="en-US" sz="2400" dirty="0" smtClean="0">
                <a:latin typeface="Arial" pitchFamily="34" charset="0"/>
                <a:cs typeface="Arial" pitchFamily="34" charset="0"/>
              </a:rPr>
              <a:t>Telephone calls are most effective</a:t>
            </a:r>
          </a:p>
          <a:p>
            <a:pPr lvl="1">
              <a:spcBef>
                <a:spcPct val="40000"/>
              </a:spcBef>
              <a:defRPr/>
            </a:pPr>
            <a:r>
              <a:rPr lang="en-US" sz="2000" dirty="0" smtClean="0">
                <a:latin typeface="Arial" pitchFamily="34" charset="0"/>
                <a:cs typeface="Arial" pitchFamily="34" charset="0"/>
              </a:rPr>
              <a:t>Use a light touch – remember you are calling to help, not to collect</a:t>
            </a:r>
          </a:p>
          <a:p>
            <a:pPr lvl="1">
              <a:spcBef>
                <a:spcPct val="40000"/>
              </a:spcBef>
              <a:defRPr/>
            </a:pPr>
            <a:r>
              <a:rPr lang="en-US" sz="2000" dirty="0" smtClean="0">
                <a:latin typeface="Arial" pitchFamily="34" charset="0"/>
                <a:cs typeface="Arial" pitchFamily="34" charset="0"/>
              </a:rPr>
              <a:t>When you reach borrower by phone, consider making “warm transfer” to servicer</a:t>
            </a:r>
          </a:p>
          <a:p>
            <a:pPr>
              <a:spcBef>
                <a:spcPct val="40000"/>
              </a:spcBef>
              <a:defRPr/>
            </a:pPr>
            <a:r>
              <a:rPr lang="en-US" sz="2400" dirty="0" smtClean="0">
                <a:latin typeface="Arial" pitchFamily="34" charset="0"/>
                <a:cs typeface="Arial" pitchFamily="34" charset="0"/>
              </a:rPr>
              <a:t>Letters</a:t>
            </a:r>
          </a:p>
          <a:p>
            <a:pPr>
              <a:spcBef>
                <a:spcPct val="40000"/>
              </a:spcBef>
              <a:defRPr/>
            </a:pPr>
            <a:r>
              <a:rPr lang="en-US" sz="2400" dirty="0" smtClean="0">
                <a:latin typeface="Arial" pitchFamily="34" charset="0"/>
                <a:cs typeface="Arial" pitchFamily="34" charset="0"/>
              </a:rPr>
              <a:t>Email</a:t>
            </a:r>
          </a:p>
        </p:txBody>
      </p:sp>
      <p:sp>
        <p:nvSpPr>
          <p:cNvPr id="41986"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896604-0244-4BE7-9896-0CFEEBF2ADD3}" type="slidenum">
              <a:rPr lang="en-US"/>
              <a:pPr eaLnBrk="1" hangingPunct="1"/>
              <a:t>30</a:t>
            </a:fld>
            <a:endParaRPr lang="en-US"/>
          </a:p>
        </p:txBody>
      </p:sp>
      <p:sp>
        <p:nvSpPr>
          <p:cNvPr id="4099" name="Rectangle 2"/>
          <p:cNvSpPr>
            <a:spLocks noGrp="1" noChangeArrowheads="1"/>
          </p:cNvSpPr>
          <p:nvPr>
            <p:ph type="title"/>
          </p:nvPr>
        </p:nvSpPr>
        <p:spPr>
          <a:xfrm>
            <a:off x="1524000" y="457200"/>
            <a:ext cx="7315200" cy="838200"/>
          </a:xfrm>
        </p:spPr>
        <p:txBody>
          <a:bodyPr>
            <a:normAutofit fontScale="90000"/>
          </a:bodyPr>
          <a:lstStyle/>
          <a:p>
            <a:pPr eaLnBrk="1" hangingPunct="1">
              <a:defRPr/>
            </a:pPr>
            <a:r>
              <a:rPr lang="en-US" sz="3100" dirty="0" smtClean="0"/>
              <a:t/>
            </a:r>
            <a:br>
              <a:rPr lang="en-US" sz="3100" dirty="0" smtClean="0"/>
            </a:br>
            <a:r>
              <a:rPr lang="en-US" sz="4000" dirty="0" smtClean="0">
                <a:solidFill>
                  <a:srgbClr val="C00000"/>
                </a:solidFill>
                <a:latin typeface="Arial" pitchFamily="34" charset="0"/>
                <a:cs typeface="Arial" pitchFamily="34" charset="0"/>
              </a:rPr>
              <a:t/>
            </a:r>
            <a:br>
              <a:rPr lang="en-US" sz="4000" dirty="0" smtClean="0">
                <a:solidFill>
                  <a:srgbClr val="C00000"/>
                </a:solidFill>
                <a:latin typeface="Arial" pitchFamily="34" charset="0"/>
                <a:cs typeface="Arial" pitchFamily="34" charset="0"/>
              </a:rPr>
            </a:br>
            <a:r>
              <a:rPr lang="en-US" sz="4000" dirty="0" smtClean="0">
                <a:solidFill>
                  <a:srgbClr val="C00000"/>
                </a:solidFill>
                <a:latin typeface="Arial" pitchFamily="34" charset="0"/>
                <a:cs typeface="Arial" pitchFamily="34" charset="0"/>
              </a:rPr>
              <a:t>Repayment Management Component </a:t>
            </a:r>
            <a:r>
              <a:rPr lang="en-US" sz="3100" dirty="0" smtClean="0"/>
              <a:t/>
            </a:r>
            <a:br>
              <a:rPr lang="en-US" sz="3100" dirty="0" smtClean="0"/>
            </a:br>
            <a:r>
              <a:rPr lang="en-US" sz="3600" dirty="0" smtClean="0"/>
              <a:t/>
            </a:r>
            <a:br>
              <a:rPr lang="en-US" sz="3600" dirty="0" smtClean="0"/>
            </a:br>
            <a:endParaRPr lang="en-US" sz="3600" dirty="0" smtClean="0"/>
          </a:p>
        </p:txBody>
      </p:sp>
    </p:spTree>
    <p:extLst>
      <p:ext uri="{BB962C8B-B14F-4D97-AF65-F5344CB8AC3E}">
        <p14:creationId xmlns:p14="http://schemas.microsoft.com/office/powerpoint/2010/main" val="411861194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Placeholder 4"/>
          <p:cNvSpPr>
            <a:spLocks noGrp="1" noChangeArrowheads="1"/>
          </p:cNvSpPr>
          <p:nvPr>
            <p:ph idx="1"/>
          </p:nvPr>
        </p:nvSpPr>
        <p:spPr bwMode="black">
          <a:xfrm>
            <a:off x="1600200" y="1752600"/>
            <a:ext cx="7010400" cy="4465320"/>
          </a:xfrm>
        </p:spPr>
        <p:txBody>
          <a:bodyPr>
            <a:normAutofit/>
          </a:bodyPr>
          <a:lstStyle/>
          <a:p>
            <a:r>
              <a:rPr lang="en-US" sz="2400" dirty="0" smtClean="0">
                <a:latin typeface="Arial" pitchFamily="34" charset="0"/>
                <a:cs typeface="Arial" pitchFamily="34" charset="0"/>
              </a:rPr>
              <a:t>Technology</a:t>
            </a:r>
          </a:p>
          <a:p>
            <a:r>
              <a:rPr lang="en-US" sz="2400" dirty="0">
                <a:latin typeface="Arial" pitchFamily="34" charset="0"/>
                <a:cs typeface="Arial" pitchFamily="34" charset="0"/>
              </a:rPr>
              <a:t>Types of </a:t>
            </a:r>
            <a:r>
              <a:rPr lang="en-US" sz="2400" dirty="0" smtClean="0">
                <a:latin typeface="Arial" pitchFamily="34" charset="0"/>
                <a:cs typeface="Arial" pitchFamily="34" charset="0"/>
              </a:rPr>
              <a:t>Outreach-</a:t>
            </a:r>
          </a:p>
          <a:p>
            <a:pPr lvl="1"/>
            <a:r>
              <a:rPr lang="en-US" sz="2400" dirty="0" smtClean="0">
                <a:latin typeface="Arial" pitchFamily="34" charset="0"/>
                <a:cs typeface="Arial" pitchFamily="34" charset="0"/>
              </a:rPr>
              <a:t>Phone, Email, Text, Mail</a:t>
            </a:r>
          </a:p>
          <a:p>
            <a:pPr lvl="1"/>
            <a:r>
              <a:rPr lang="en-US" sz="2400" dirty="0" smtClean="0">
                <a:latin typeface="Arial" pitchFamily="34" charset="0"/>
                <a:cs typeface="Arial" pitchFamily="34" charset="0"/>
              </a:rPr>
              <a:t>Manual versus Automated</a:t>
            </a:r>
            <a:endParaRPr lang="en-US" sz="2400" dirty="0">
              <a:latin typeface="Arial" pitchFamily="34" charset="0"/>
              <a:cs typeface="Arial" pitchFamily="34" charset="0"/>
            </a:endParaRPr>
          </a:p>
          <a:p>
            <a:r>
              <a:rPr lang="en-US" sz="2400" dirty="0">
                <a:latin typeface="Arial" pitchFamily="34" charset="0"/>
                <a:cs typeface="Arial" pitchFamily="34" charset="0"/>
              </a:rPr>
              <a:t>Reporting </a:t>
            </a:r>
            <a:r>
              <a:rPr lang="en-US" sz="2400" dirty="0" smtClean="0">
                <a:latin typeface="Arial" pitchFamily="34" charset="0"/>
                <a:cs typeface="Arial" pitchFamily="34" charset="0"/>
              </a:rPr>
              <a:t>Capabilities – frequency; level of detail?</a:t>
            </a:r>
            <a:endParaRPr lang="en-US" sz="2400" dirty="0">
              <a:latin typeface="Arial" pitchFamily="34" charset="0"/>
              <a:cs typeface="Arial" pitchFamily="34" charset="0"/>
            </a:endParaRPr>
          </a:p>
          <a:p>
            <a:r>
              <a:rPr lang="en-US" sz="2400" dirty="0" smtClean="0">
                <a:latin typeface="Arial" pitchFamily="34" charset="0"/>
                <a:cs typeface="Arial" pitchFamily="34" charset="0"/>
              </a:rPr>
              <a:t>Strategy: Does it fit </a:t>
            </a:r>
            <a:r>
              <a:rPr lang="en-US" sz="2400" dirty="0" smtClean="0">
                <a:latin typeface="Arial" pitchFamily="34" charset="0"/>
                <a:cs typeface="Arial" pitchFamily="34" charset="0"/>
              </a:rPr>
              <a:t>your </a:t>
            </a:r>
            <a:r>
              <a:rPr lang="en-US" sz="2400" dirty="0" smtClean="0">
                <a:latin typeface="Arial" pitchFamily="34" charset="0"/>
                <a:cs typeface="Arial" pitchFamily="34" charset="0"/>
              </a:rPr>
              <a:t>plan? Your job </a:t>
            </a:r>
            <a:r>
              <a:rPr lang="en-US" sz="2400" dirty="0" smtClean="0">
                <a:latin typeface="Arial" pitchFamily="34" charset="0"/>
                <a:cs typeface="Arial" pitchFamily="34" charset="0"/>
              </a:rPr>
              <a:t>versus </a:t>
            </a:r>
            <a:r>
              <a:rPr lang="en-US" sz="2400" dirty="0" smtClean="0">
                <a:latin typeface="Arial" pitchFamily="34" charset="0"/>
                <a:cs typeface="Arial" pitchFamily="34" charset="0"/>
              </a:rPr>
              <a:t>their job?</a:t>
            </a:r>
          </a:p>
          <a:p>
            <a:r>
              <a:rPr lang="en-US" sz="2400" dirty="0">
                <a:latin typeface="Arial" pitchFamily="34" charset="0"/>
                <a:cs typeface="Arial" pitchFamily="34" charset="0"/>
              </a:rPr>
              <a:t>Contract: Getting the help you really need on the terms right for you….</a:t>
            </a:r>
          </a:p>
          <a:p>
            <a:endParaRPr lang="en-US" sz="2800" dirty="0" smtClean="0"/>
          </a:p>
          <a:p>
            <a:pPr>
              <a:spcBef>
                <a:spcPct val="20000"/>
              </a:spcBef>
              <a:buFontTx/>
              <a:buNone/>
            </a:pPr>
            <a:endParaRPr lang="en-US" sz="2800" dirty="0" smtClean="0"/>
          </a:p>
          <a:p>
            <a:pPr algn="ctr">
              <a:spcBef>
                <a:spcPct val="20000"/>
              </a:spcBef>
              <a:buFontTx/>
              <a:buNone/>
            </a:pPr>
            <a:endParaRPr lang="en-US" sz="2800" dirty="0" smtClean="0"/>
          </a:p>
          <a:p>
            <a:pPr algn="ctr">
              <a:spcBef>
                <a:spcPct val="20000"/>
              </a:spcBef>
              <a:buFontTx/>
              <a:buNone/>
            </a:pPr>
            <a:endParaRPr lang="en-US" sz="2800" dirty="0" smtClean="0"/>
          </a:p>
          <a:p>
            <a:pPr algn="ctr">
              <a:spcBef>
                <a:spcPct val="20000"/>
              </a:spcBef>
              <a:buFontTx/>
              <a:buNone/>
            </a:pPr>
            <a:endParaRPr lang="en-US" sz="2800" dirty="0" smtClean="0"/>
          </a:p>
          <a:p>
            <a:pPr algn="ctr">
              <a:spcBef>
                <a:spcPct val="20000"/>
              </a:spcBef>
              <a:buFontTx/>
              <a:buNone/>
            </a:pPr>
            <a:endParaRPr lang="en-US" sz="2800" dirty="0" smtClean="0"/>
          </a:p>
          <a:p>
            <a:pPr algn="ctr">
              <a:spcBef>
                <a:spcPct val="20000"/>
              </a:spcBef>
              <a:buFontTx/>
              <a:buNone/>
            </a:pPr>
            <a:endParaRPr lang="en-US" sz="2800" dirty="0" smtClean="0"/>
          </a:p>
          <a:p>
            <a:pPr algn="ctr">
              <a:spcBef>
                <a:spcPct val="20000"/>
              </a:spcBef>
              <a:buFontTx/>
              <a:buNone/>
            </a:pPr>
            <a:endParaRPr lang="en-US" sz="2800" dirty="0" smtClean="0"/>
          </a:p>
          <a:p>
            <a:pPr>
              <a:spcBef>
                <a:spcPct val="20000"/>
              </a:spcBef>
              <a:buFontTx/>
              <a:buNone/>
            </a:pPr>
            <a:endParaRPr lang="en-US" sz="2800" dirty="0" smtClean="0"/>
          </a:p>
          <a:p>
            <a:pPr>
              <a:spcBef>
                <a:spcPct val="20000"/>
              </a:spcBef>
              <a:buFontTx/>
              <a:buNone/>
            </a:pPr>
            <a:endParaRPr lang="en-US" sz="2800" dirty="0" smtClean="0"/>
          </a:p>
        </p:txBody>
      </p:sp>
      <p:sp>
        <p:nvSpPr>
          <p:cNvPr id="4" name="Slide Number Placeholder 3"/>
          <p:cNvSpPr>
            <a:spLocks noGrp="1"/>
          </p:cNvSpPr>
          <p:nvPr>
            <p:ph type="sldNum" sz="quarter" idx="12"/>
          </p:nvPr>
        </p:nvSpPr>
        <p:spPr/>
        <p:txBody>
          <a:bodyPr/>
          <a:lstStyle/>
          <a:p>
            <a:pPr>
              <a:defRPr/>
            </a:pPr>
            <a:fld id="{64EA4075-395F-4F5E-ABAC-08561ECE54DD}" type="slidenum">
              <a:rPr lang="en-US"/>
              <a:pPr>
                <a:defRPr/>
              </a:pPr>
              <a:t>31</a:t>
            </a:fld>
            <a:endParaRPr lang="en-US" dirty="0"/>
          </a:p>
        </p:txBody>
      </p:sp>
      <p:sp>
        <p:nvSpPr>
          <p:cNvPr id="40963" name="Rectangle 2"/>
          <p:cNvSpPr>
            <a:spLocks noGrp="1" noChangeArrowheads="1"/>
          </p:cNvSpPr>
          <p:nvPr>
            <p:ph type="title"/>
          </p:nvPr>
        </p:nvSpPr>
        <p:spPr>
          <a:xfrm>
            <a:off x="1600200" y="304800"/>
            <a:ext cx="7543800" cy="990600"/>
          </a:xfrm>
        </p:spPr>
        <p:txBody>
          <a:bodyPr>
            <a:normAutofit fontScale="90000"/>
          </a:bodyPr>
          <a:lstStyle/>
          <a:p>
            <a:pPr algn="l" eaLnBrk="1" hangingPunct="1"/>
            <a:r>
              <a:rPr lang="en-US" sz="3100" dirty="0" smtClean="0"/>
              <a:t/>
            </a:r>
            <a:br>
              <a:rPr lang="en-US" sz="3100" dirty="0" smtClean="0"/>
            </a:br>
            <a:r>
              <a:rPr lang="en-US" sz="3100" dirty="0" smtClean="0">
                <a:solidFill>
                  <a:srgbClr val="C00000"/>
                </a:solidFill>
                <a:latin typeface="Arial" pitchFamily="34" charset="0"/>
                <a:cs typeface="Arial" pitchFamily="34" charset="0"/>
              </a:rPr>
              <a:t>Repayment Management Component</a:t>
            </a:r>
            <a:br>
              <a:rPr lang="en-US" sz="3100" dirty="0" smtClean="0">
                <a:solidFill>
                  <a:srgbClr val="C00000"/>
                </a:solidFill>
                <a:latin typeface="Arial" pitchFamily="34" charset="0"/>
                <a:cs typeface="Arial" pitchFamily="34" charset="0"/>
              </a:rPr>
            </a:br>
            <a:r>
              <a:rPr lang="en-US" sz="3100" dirty="0" smtClean="0">
                <a:solidFill>
                  <a:srgbClr val="C00000"/>
                </a:solidFill>
                <a:latin typeface="Arial" pitchFamily="34" charset="0"/>
                <a:cs typeface="Arial" pitchFamily="34" charset="0"/>
              </a:rPr>
              <a:t>Outreach Efforts: External - Choosing a 3</a:t>
            </a:r>
            <a:r>
              <a:rPr lang="en-US" sz="3100" baseline="30000" dirty="0" smtClean="0">
                <a:solidFill>
                  <a:srgbClr val="C00000"/>
                </a:solidFill>
                <a:latin typeface="Arial" pitchFamily="34" charset="0"/>
                <a:cs typeface="Arial" pitchFamily="34" charset="0"/>
              </a:rPr>
              <a:t>rd</a:t>
            </a:r>
            <a:r>
              <a:rPr lang="en-US" sz="3100" dirty="0" smtClean="0">
                <a:solidFill>
                  <a:srgbClr val="C00000"/>
                </a:solidFill>
                <a:latin typeface="Arial" pitchFamily="34" charset="0"/>
                <a:cs typeface="Arial" pitchFamily="34" charset="0"/>
              </a:rPr>
              <a:t> party servicer</a:t>
            </a:r>
            <a:r>
              <a:rPr lang="en-US" sz="3600" dirty="0" smtClean="0">
                <a:solidFill>
                  <a:srgbClr val="C00000"/>
                </a:solidFill>
                <a:latin typeface="Arial" pitchFamily="34" charset="0"/>
                <a:cs typeface="Arial" pitchFamily="34" charset="0"/>
              </a:rPr>
              <a:t/>
            </a:r>
            <a:br>
              <a:rPr lang="en-US" sz="3600" dirty="0" smtClean="0">
                <a:solidFill>
                  <a:srgbClr val="C00000"/>
                </a:solidFill>
                <a:latin typeface="Arial" pitchFamily="34" charset="0"/>
                <a:cs typeface="Arial" pitchFamily="34" charset="0"/>
              </a:rPr>
            </a:br>
            <a:endParaRPr lang="en-US" sz="2800" i="1"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803997498"/>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Placeholder 4"/>
          <p:cNvSpPr>
            <a:spLocks noGrp="1" noChangeArrowheads="1"/>
          </p:cNvSpPr>
          <p:nvPr>
            <p:ph idx="1"/>
          </p:nvPr>
        </p:nvSpPr>
        <p:spPr bwMode="black">
          <a:xfrm>
            <a:off x="1752600" y="2209800"/>
            <a:ext cx="7010400" cy="3657600"/>
          </a:xfrm>
        </p:spPr>
        <p:txBody>
          <a:bodyPr/>
          <a:lstStyle/>
          <a:p>
            <a:pPr>
              <a:buFontTx/>
              <a:buNone/>
            </a:pPr>
            <a:r>
              <a:rPr lang="en-US" sz="2800" b="1" i="1" dirty="0" smtClean="0">
                <a:latin typeface="Arial" pitchFamily="34" charset="0"/>
                <a:cs typeface="Arial" pitchFamily="34" charset="0"/>
              </a:rPr>
              <a:t>Default Risk Reduction    </a:t>
            </a:r>
          </a:p>
          <a:p>
            <a:pPr>
              <a:buFontTx/>
              <a:buNone/>
            </a:pPr>
            <a:endParaRPr lang="en-US" sz="2800" dirty="0" smtClean="0">
              <a:latin typeface="Arial" pitchFamily="34" charset="0"/>
              <a:cs typeface="Arial" pitchFamily="34" charset="0"/>
            </a:endParaRPr>
          </a:p>
          <a:p>
            <a:r>
              <a:rPr lang="en-US" sz="2400" dirty="0" smtClean="0">
                <a:latin typeface="Arial" pitchFamily="34" charset="0"/>
                <a:cs typeface="Arial" pitchFamily="34" charset="0"/>
              </a:rPr>
              <a:t>An Evidence-Based Strategy</a:t>
            </a:r>
          </a:p>
          <a:p>
            <a:r>
              <a:rPr lang="en-US" sz="2400" dirty="0" smtClean="0">
                <a:latin typeface="Arial" pitchFamily="34" charset="0"/>
                <a:cs typeface="Arial" pitchFamily="34" charset="0"/>
              </a:rPr>
              <a:t>Utilizes NSLDS And School Data</a:t>
            </a:r>
          </a:p>
          <a:p>
            <a:r>
              <a:rPr lang="en-US" sz="2400" dirty="0" smtClean="0">
                <a:latin typeface="Arial" pitchFamily="34" charset="0"/>
                <a:cs typeface="Arial" pitchFamily="34" charset="0"/>
              </a:rPr>
              <a:t>Understand Who is Defaulting and Why</a:t>
            </a:r>
          </a:p>
        </p:txBody>
      </p:sp>
      <p:sp>
        <p:nvSpPr>
          <p:cNvPr id="44034"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A2EE20-6651-4783-91E3-187B24D4B051}" type="slidenum">
              <a:rPr lang="en-US"/>
              <a:pPr eaLnBrk="1" hangingPunct="1"/>
              <a:t>32</a:t>
            </a:fld>
            <a:endParaRPr lang="en-US"/>
          </a:p>
        </p:txBody>
      </p:sp>
      <p:sp>
        <p:nvSpPr>
          <p:cNvPr id="44035" name="Rectangle 2"/>
          <p:cNvSpPr>
            <a:spLocks noGrp="1" noChangeArrowheads="1"/>
          </p:cNvSpPr>
          <p:nvPr>
            <p:ph type="title"/>
          </p:nvPr>
        </p:nvSpPr>
        <p:spPr>
          <a:xfrm>
            <a:off x="1524000" y="533400"/>
            <a:ext cx="7315200" cy="1066800"/>
          </a:xfrm>
        </p:spPr>
        <p:txBody>
          <a:bodyPr>
            <a:normAutofit fontScale="90000"/>
          </a:bodyPr>
          <a:lstStyle/>
          <a:p>
            <a:pPr eaLnBrk="1" hangingPunct="1"/>
            <a:r>
              <a:rPr lang="en-US" sz="3600" dirty="0" smtClean="0">
                <a:solidFill>
                  <a:srgbClr val="C00000"/>
                </a:solidFill>
                <a:latin typeface="Arial" pitchFamily="34" charset="0"/>
                <a:cs typeface="Arial" pitchFamily="34" charset="0"/>
              </a:rPr>
              <a:t>Default Risk Reduction Component</a:t>
            </a:r>
          </a:p>
        </p:txBody>
      </p:sp>
    </p:spTree>
    <p:extLst>
      <p:ext uri="{BB962C8B-B14F-4D97-AF65-F5344CB8AC3E}">
        <p14:creationId xmlns:p14="http://schemas.microsoft.com/office/powerpoint/2010/main" val="376717029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Placeholder 4"/>
          <p:cNvSpPr>
            <a:spLocks noGrp="1" noChangeArrowheads="1"/>
          </p:cNvSpPr>
          <p:nvPr>
            <p:ph idx="1"/>
          </p:nvPr>
        </p:nvSpPr>
        <p:spPr bwMode="black">
          <a:xfrm>
            <a:off x="1447800" y="1219200"/>
            <a:ext cx="6811963" cy="4648200"/>
          </a:xfrm>
        </p:spPr>
        <p:txBody>
          <a:bodyPr>
            <a:normAutofit fontScale="25000" lnSpcReduction="20000"/>
          </a:bodyPr>
          <a:lstStyle/>
          <a:p>
            <a:pPr>
              <a:buFontTx/>
              <a:buNone/>
              <a:defRPr/>
            </a:pPr>
            <a:r>
              <a:rPr lang="en-US" sz="9600" b="1" i="1" dirty="0" smtClean="0">
                <a:latin typeface="Arial" pitchFamily="34" charset="0"/>
                <a:cs typeface="Arial" pitchFamily="34" charset="0"/>
              </a:rPr>
              <a:t>A Team Driven Effort  </a:t>
            </a:r>
          </a:p>
          <a:p>
            <a:pPr>
              <a:buFontTx/>
              <a:buNone/>
              <a:defRPr/>
            </a:pPr>
            <a:endParaRPr lang="en-US" sz="8000" dirty="0">
              <a:latin typeface="Arial" pitchFamily="34" charset="0"/>
              <a:cs typeface="Arial" pitchFamily="34" charset="0"/>
            </a:endParaRPr>
          </a:p>
          <a:p>
            <a:pPr marL="0" indent="0">
              <a:buNone/>
              <a:defRPr/>
            </a:pPr>
            <a:r>
              <a:rPr lang="en-US" sz="10400" b="1" dirty="0" smtClean="0">
                <a:latin typeface="Arial" pitchFamily="34" charset="0"/>
                <a:cs typeface="Arial" pitchFamily="34" charset="0"/>
              </a:rPr>
              <a:t>Team’s Role</a:t>
            </a:r>
            <a:r>
              <a:rPr lang="en-US" sz="10400" dirty="0" smtClean="0">
                <a:latin typeface="Arial" pitchFamily="34" charset="0"/>
                <a:cs typeface="Arial" pitchFamily="34" charset="0"/>
              </a:rPr>
              <a:t>: Collect NSLDS and school data; evaluate data about past defaulters; understand which current and future students are at greater risk of future default; create interventions to alter risk profile during in-school, grace and repayment periods; assign responsibility and establishes timelines; track results and makes adjustments in activities as necessary.</a:t>
            </a:r>
          </a:p>
          <a:p>
            <a:pPr>
              <a:defRPr/>
            </a:pPr>
            <a:endParaRPr lang="en-US" sz="9600" dirty="0">
              <a:latin typeface="Arial" pitchFamily="34" charset="0"/>
              <a:cs typeface="Arial" pitchFamily="34" charset="0"/>
            </a:endParaRPr>
          </a:p>
          <a:p>
            <a:pPr>
              <a:buFontTx/>
              <a:buNone/>
              <a:defRPr/>
            </a:pPr>
            <a:endParaRPr lang="en-US" dirty="0"/>
          </a:p>
          <a:p>
            <a:pPr>
              <a:buFontTx/>
              <a:buNone/>
              <a:defRPr/>
            </a:pPr>
            <a:endParaRPr lang="en-US" dirty="0" smtClean="0"/>
          </a:p>
          <a:p>
            <a:pPr>
              <a:buFontTx/>
              <a:buNone/>
              <a:defRPr/>
            </a:pPr>
            <a:endParaRPr lang="en-US" sz="2800" b="1" dirty="0" smtClean="0"/>
          </a:p>
          <a:p>
            <a:pPr>
              <a:buFontTx/>
              <a:buNone/>
              <a:defRPr/>
            </a:pPr>
            <a:r>
              <a:rPr lang="en-US" sz="2800" b="1" dirty="0" smtClean="0"/>
              <a:t> </a:t>
            </a:r>
            <a:endParaRPr lang="en-US" sz="2800" b="1" dirty="0"/>
          </a:p>
        </p:txBody>
      </p:sp>
      <p:sp>
        <p:nvSpPr>
          <p:cNvPr id="45058"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58C1E0-3EB3-49FE-BFCB-178C61AB3A5E}" type="slidenum">
              <a:rPr lang="en-US"/>
              <a:pPr eaLnBrk="1" hangingPunct="1"/>
              <a:t>33</a:t>
            </a:fld>
            <a:endParaRPr lang="en-US"/>
          </a:p>
        </p:txBody>
      </p:sp>
      <p:sp>
        <p:nvSpPr>
          <p:cNvPr id="45059" name="Rectangle 2"/>
          <p:cNvSpPr>
            <a:spLocks noGrp="1" noChangeArrowheads="1"/>
          </p:cNvSpPr>
          <p:nvPr>
            <p:ph type="title"/>
          </p:nvPr>
        </p:nvSpPr>
        <p:spPr>
          <a:xfrm>
            <a:off x="1447800" y="274638"/>
            <a:ext cx="7239000" cy="792162"/>
          </a:xfrm>
        </p:spPr>
        <p:txBody>
          <a:bodyPr>
            <a:normAutofit fontScale="90000"/>
          </a:bodyPr>
          <a:lstStyle/>
          <a:p>
            <a:r>
              <a:rPr lang="en-US" sz="3600" dirty="0">
                <a:solidFill>
                  <a:srgbClr val="C00000"/>
                </a:solidFill>
                <a:latin typeface="Arial" pitchFamily="34" charset="0"/>
                <a:cs typeface="Arial" pitchFamily="34" charset="0"/>
              </a:rPr>
              <a:t>Default Risk Reduction Component</a:t>
            </a:r>
            <a:r>
              <a:rPr lang="en-US" sz="3600" dirty="0" smtClean="0">
                <a:solidFill>
                  <a:srgbClr val="C00000"/>
                </a:solidFill>
                <a:latin typeface="Arial" pitchFamily="34" charset="0"/>
                <a:cs typeface="Arial" pitchFamily="34" charset="0"/>
              </a:rPr>
              <a:t>                  </a:t>
            </a:r>
          </a:p>
        </p:txBody>
      </p:sp>
    </p:spTree>
    <p:extLst>
      <p:ext uri="{BB962C8B-B14F-4D97-AF65-F5344CB8AC3E}">
        <p14:creationId xmlns:p14="http://schemas.microsoft.com/office/powerpoint/2010/main" val="91267377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Placeholder 4"/>
          <p:cNvSpPr>
            <a:spLocks noGrp="1" noChangeArrowheads="1"/>
          </p:cNvSpPr>
          <p:nvPr>
            <p:ph idx="1"/>
          </p:nvPr>
        </p:nvSpPr>
        <p:spPr bwMode="black">
          <a:xfrm>
            <a:off x="1828800" y="1143000"/>
            <a:ext cx="7086600" cy="4876800"/>
          </a:xfrm>
        </p:spPr>
        <p:txBody>
          <a:bodyPr>
            <a:noAutofit/>
          </a:bodyPr>
          <a:lstStyle/>
          <a:p>
            <a:pPr>
              <a:buFontTx/>
              <a:buNone/>
            </a:pPr>
            <a:r>
              <a:rPr lang="en-US" sz="2200" b="1" i="1" dirty="0" smtClean="0"/>
              <a:t> </a:t>
            </a:r>
            <a:r>
              <a:rPr lang="en-US" sz="2000" b="1" i="1" dirty="0" smtClean="0">
                <a:latin typeface="Arial" pitchFamily="34" charset="0"/>
                <a:cs typeface="Arial" pitchFamily="34" charset="0"/>
              </a:rPr>
              <a:t>Data Driven</a:t>
            </a:r>
          </a:p>
          <a:p>
            <a:pPr>
              <a:buFontTx/>
              <a:buNone/>
            </a:pP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NSLDS (portfolio  report) and school data are collected, mixed together;</a:t>
            </a:r>
          </a:p>
          <a:p>
            <a:r>
              <a:rPr lang="en-US" sz="2000" dirty="0" smtClean="0">
                <a:latin typeface="Arial" pitchFamily="34" charset="0"/>
                <a:cs typeface="Arial" pitchFamily="34" charset="0"/>
              </a:rPr>
              <a:t>Data analyzed to create profile of default risk in school’s portfolio; </a:t>
            </a:r>
          </a:p>
          <a:p>
            <a:r>
              <a:rPr lang="en-US" sz="2000" dirty="0">
                <a:latin typeface="Arial" pitchFamily="34" charset="0"/>
                <a:cs typeface="Arial" pitchFamily="34" charset="0"/>
              </a:rPr>
              <a:t>E</a:t>
            </a:r>
            <a:r>
              <a:rPr lang="en-US" sz="2000" dirty="0" smtClean="0">
                <a:latin typeface="Arial" pitchFamily="34" charset="0"/>
                <a:cs typeface="Arial" pitchFamily="34" charset="0"/>
              </a:rPr>
              <a:t>vidence-based interventions are based upon school data; </a:t>
            </a:r>
          </a:p>
          <a:p>
            <a:r>
              <a:rPr lang="en-US" sz="2000" dirty="0">
                <a:latin typeface="Arial" pitchFamily="34" charset="0"/>
                <a:cs typeface="Arial" pitchFamily="34" charset="0"/>
              </a:rPr>
              <a:t>D</a:t>
            </a:r>
            <a:r>
              <a:rPr lang="en-US" sz="2000" dirty="0" smtClean="0">
                <a:latin typeface="Arial" pitchFamily="34" charset="0"/>
                <a:cs typeface="Arial" pitchFamily="34" charset="0"/>
              </a:rPr>
              <a:t>ata on interventions collected and outcomes are measured and evaluated;</a:t>
            </a:r>
          </a:p>
          <a:p>
            <a:r>
              <a:rPr lang="en-US" sz="2000" dirty="0" smtClean="0">
                <a:latin typeface="Arial" pitchFamily="34" charset="0"/>
                <a:cs typeface="Arial" pitchFamily="34" charset="0"/>
              </a:rPr>
              <a:t>Interventions are modified as necessary to achieve desired results. </a:t>
            </a:r>
          </a:p>
          <a:p>
            <a:endParaRPr lang="en-US" sz="2000" dirty="0">
              <a:latin typeface="Arial" pitchFamily="34" charset="0"/>
              <a:cs typeface="Arial" pitchFamily="34" charset="0"/>
            </a:endParaRPr>
          </a:p>
          <a:p>
            <a:pPr marL="0" indent="0">
              <a:buNone/>
            </a:pPr>
            <a:r>
              <a:rPr lang="en-US" sz="1800" b="1" dirty="0" smtClean="0">
                <a:solidFill>
                  <a:srgbClr val="C00000"/>
                </a:solidFill>
                <a:latin typeface="Arial" pitchFamily="34" charset="0"/>
                <a:cs typeface="Arial" pitchFamily="34" charset="0"/>
              </a:rPr>
              <a:t>**If you don’t follow the data trail at all stages, you will never know whether you are aiming at the right target, and, if you are, whether your interventions are successful.** </a:t>
            </a:r>
          </a:p>
        </p:txBody>
      </p:sp>
      <p:sp>
        <p:nvSpPr>
          <p:cNvPr id="46082"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5F670-2447-4D7A-9662-0A43EFE63E35}" type="slidenum">
              <a:rPr lang="en-US"/>
              <a:pPr eaLnBrk="1" hangingPunct="1"/>
              <a:t>34</a:t>
            </a:fld>
            <a:endParaRPr lang="en-US"/>
          </a:p>
        </p:txBody>
      </p:sp>
      <p:sp>
        <p:nvSpPr>
          <p:cNvPr id="46083" name="Rectangle 2"/>
          <p:cNvSpPr>
            <a:spLocks noGrp="1" noChangeArrowheads="1"/>
          </p:cNvSpPr>
          <p:nvPr>
            <p:ph type="title"/>
          </p:nvPr>
        </p:nvSpPr>
        <p:spPr>
          <a:xfrm>
            <a:off x="1524000" y="457200"/>
            <a:ext cx="7162800" cy="609600"/>
          </a:xfrm>
        </p:spPr>
        <p:txBody>
          <a:bodyPr>
            <a:normAutofit fontScale="90000"/>
          </a:bodyPr>
          <a:lstStyle/>
          <a:p>
            <a:r>
              <a:rPr lang="en-US" sz="4000" dirty="0">
                <a:solidFill>
                  <a:srgbClr val="C00000"/>
                </a:solidFill>
                <a:latin typeface="Arial" pitchFamily="34" charset="0"/>
                <a:cs typeface="Arial" pitchFamily="34" charset="0"/>
              </a:rPr>
              <a:t>Default Risk </a:t>
            </a:r>
            <a:r>
              <a:rPr lang="en-US" sz="4000" dirty="0" smtClean="0">
                <a:solidFill>
                  <a:srgbClr val="C00000"/>
                </a:solidFill>
                <a:latin typeface="Arial" pitchFamily="34" charset="0"/>
                <a:cs typeface="Arial" pitchFamily="34" charset="0"/>
              </a:rPr>
              <a:t>Reduction Component</a:t>
            </a:r>
            <a:r>
              <a:rPr lang="en-US" sz="2800" dirty="0"/>
              <a:t/>
            </a:r>
            <a:br>
              <a:rPr lang="en-US" sz="2800" dirty="0"/>
            </a:br>
            <a:endParaRPr lang="en-US" sz="2800" dirty="0" smtClean="0"/>
          </a:p>
        </p:txBody>
      </p:sp>
    </p:spTree>
    <p:extLst>
      <p:ext uri="{BB962C8B-B14F-4D97-AF65-F5344CB8AC3E}">
        <p14:creationId xmlns:p14="http://schemas.microsoft.com/office/powerpoint/2010/main" val="240500435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Placeholder 4"/>
          <p:cNvSpPr>
            <a:spLocks noGrp="1" noChangeArrowheads="1"/>
          </p:cNvSpPr>
          <p:nvPr>
            <p:ph idx="1"/>
          </p:nvPr>
        </p:nvSpPr>
        <p:spPr bwMode="black">
          <a:xfrm>
            <a:off x="1524000" y="1524000"/>
            <a:ext cx="7391400" cy="4694238"/>
          </a:xfrm>
        </p:spPr>
        <p:txBody>
          <a:bodyPr>
            <a:normAutofit lnSpcReduction="10000"/>
          </a:bodyPr>
          <a:lstStyle/>
          <a:p>
            <a:pPr>
              <a:buFontTx/>
              <a:buNone/>
              <a:defRPr/>
            </a:pPr>
            <a:r>
              <a:rPr lang="en-US" sz="2800" b="1" i="1" dirty="0" smtClean="0"/>
              <a:t>Creating a picture of who is at-risk, </a:t>
            </a:r>
            <a:r>
              <a:rPr lang="en-US" sz="2800" b="1" i="1" dirty="0" smtClean="0">
                <a:solidFill>
                  <a:srgbClr val="0070C0"/>
                </a:solidFill>
              </a:rPr>
              <a:t>and why</a:t>
            </a:r>
          </a:p>
          <a:p>
            <a:pPr>
              <a:buFontTx/>
              <a:buNone/>
              <a:defRPr/>
            </a:pPr>
            <a:endParaRPr lang="en-US" sz="2000" b="1" dirty="0" smtClean="0"/>
          </a:p>
          <a:p>
            <a:pPr>
              <a:defRPr/>
            </a:pPr>
            <a:r>
              <a:rPr lang="en-US" sz="2400" dirty="0" smtClean="0">
                <a:latin typeface="Arial" pitchFamily="34" charset="0"/>
                <a:cs typeface="Arial" pitchFamily="34" charset="0"/>
              </a:rPr>
              <a:t>‘Why’ will require review of data by team members who represent academic and student affairs professionals as well as financial </a:t>
            </a:r>
            <a:r>
              <a:rPr lang="en-US" sz="2400" dirty="0" smtClean="0">
                <a:latin typeface="Arial" pitchFamily="34" charset="0"/>
                <a:cs typeface="Arial" pitchFamily="34" charset="0"/>
              </a:rPr>
              <a:t>aid</a:t>
            </a:r>
          </a:p>
          <a:p>
            <a:pPr marL="0" indent="0">
              <a:buNone/>
              <a:defRPr/>
            </a:pPr>
            <a:endParaRPr lang="en-US" sz="2400" dirty="0" smtClean="0">
              <a:latin typeface="Arial" pitchFamily="34" charset="0"/>
              <a:cs typeface="Arial" pitchFamily="34" charset="0"/>
            </a:endParaRPr>
          </a:p>
          <a:p>
            <a:pPr>
              <a:defRPr/>
            </a:pPr>
            <a:r>
              <a:rPr lang="en-US" sz="2400" dirty="0" smtClean="0">
                <a:latin typeface="Arial" pitchFamily="34" charset="0"/>
                <a:cs typeface="Arial" pitchFamily="34" charset="0"/>
              </a:rPr>
              <a:t>Knowing ‘why’ is necessary to create useful and measureable </a:t>
            </a:r>
            <a:r>
              <a:rPr lang="en-US" sz="2400" dirty="0" smtClean="0">
                <a:latin typeface="Arial" pitchFamily="34" charset="0"/>
                <a:cs typeface="Arial" pitchFamily="34" charset="0"/>
              </a:rPr>
              <a:t>interventions</a:t>
            </a:r>
          </a:p>
          <a:p>
            <a:pPr marL="0" indent="0">
              <a:buNone/>
              <a:defRPr/>
            </a:pPr>
            <a:endParaRPr lang="en-US" sz="2400" dirty="0" smtClean="0">
              <a:latin typeface="Arial" pitchFamily="34" charset="0"/>
              <a:cs typeface="Arial" pitchFamily="34" charset="0"/>
            </a:endParaRPr>
          </a:p>
          <a:p>
            <a:pPr>
              <a:defRPr/>
            </a:pPr>
            <a:r>
              <a:rPr lang="en-US" sz="2400" dirty="0" smtClean="0">
                <a:latin typeface="Arial" pitchFamily="34" charset="0"/>
                <a:cs typeface="Arial" pitchFamily="34" charset="0"/>
              </a:rPr>
              <a:t>Knowing who and ‘why’ will be necessary if management is to expend resources on solutions…trust me, they’ll ask</a:t>
            </a:r>
          </a:p>
          <a:p>
            <a:pPr marL="0" indent="0">
              <a:buFontTx/>
              <a:buNone/>
              <a:defRPr/>
            </a:pPr>
            <a:endParaRPr lang="en-US" sz="2000" dirty="0" smtClean="0"/>
          </a:p>
          <a:p>
            <a:pPr>
              <a:buFontTx/>
              <a:buNone/>
              <a:defRPr/>
            </a:pPr>
            <a:endParaRPr lang="en-US" sz="2800" dirty="0" smtClean="0"/>
          </a:p>
          <a:p>
            <a:pPr>
              <a:buFontTx/>
              <a:buNone/>
              <a:defRPr/>
            </a:pPr>
            <a:endParaRPr lang="en-US" sz="2800" dirty="0" smtClean="0"/>
          </a:p>
        </p:txBody>
      </p:sp>
      <p:sp>
        <p:nvSpPr>
          <p:cNvPr id="47106"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84C95D-6CF2-4960-AF06-5E24303CE483}" type="slidenum">
              <a:rPr lang="en-US"/>
              <a:pPr eaLnBrk="1" hangingPunct="1"/>
              <a:t>35</a:t>
            </a:fld>
            <a:endParaRPr lang="en-US"/>
          </a:p>
        </p:txBody>
      </p:sp>
      <p:sp>
        <p:nvSpPr>
          <p:cNvPr id="47107" name="Rectangle 2"/>
          <p:cNvSpPr>
            <a:spLocks noGrp="1" noChangeArrowheads="1"/>
          </p:cNvSpPr>
          <p:nvPr>
            <p:ph type="title"/>
          </p:nvPr>
        </p:nvSpPr>
        <p:spPr>
          <a:xfrm>
            <a:off x="1524000" y="381001"/>
            <a:ext cx="7620000" cy="914399"/>
          </a:xfrm>
        </p:spPr>
        <p:txBody>
          <a:bodyPr>
            <a:normAutofit/>
          </a:bodyPr>
          <a:lstStyle/>
          <a:p>
            <a:r>
              <a:rPr lang="en-US" sz="3600" dirty="0">
                <a:solidFill>
                  <a:srgbClr val="C00000"/>
                </a:solidFill>
                <a:latin typeface="Arial" pitchFamily="34" charset="0"/>
                <a:cs typeface="Arial" pitchFamily="34" charset="0"/>
              </a:rPr>
              <a:t>Default Risk Reduction </a:t>
            </a:r>
            <a:r>
              <a:rPr lang="en-US" sz="3600" dirty="0" smtClean="0">
                <a:solidFill>
                  <a:srgbClr val="C00000"/>
                </a:solidFill>
                <a:latin typeface="Arial" pitchFamily="34" charset="0"/>
                <a:cs typeface="Arial" pitchFamily="34" charset="0"/>
              </a:rPr>
              <a:t>Component</a:t>
            </a:r>
          </a:p>
        </p:txBody>
      </p:sp>
    </p:spTree>
    <p:extLst>
      <p:ext uri="{BB962C8B-B14F-4D97-AF65-F5344CB8AC3E}">
        <p14:creationId xmlns:p14="http://schemas.microsoft.com/office/powerpoint/2010/main" val="310917542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47800" y="1295400"/>
            <a:ext cx="7315200" cy="4572000"/>
          </a:xfrm>
        </p:spPr>
        <p:txBody>
          <a:bodyPr>
            <a:normAutofit fontScale="92500" lnSpcReduction="10000"/>
          </a:bodyPr>
          <a:lstStyle/>
          <a:p>
            <a:pPr marL="0" indent="0">
              <a:lnSpc>
                <a:spcPct val="90000"/>
              </a:lnSpc>
              <a:buFontTx/>
              <a:buNone/>
              <a:defRPr/>
            </a:pPr>
            <a:r>
              <a:rPr lang="en-US" sz="3000" dirty="0" smtClean="0">
                <a:solidFill>
                  <a:schemeClr val="tx1"/>
                </a:solidFill>
              </a:rPr>
              <a:t/>
            </a:r>
            <a:br>
              <a:rPr lang="en-US" sz="3000" dirty="0" smtClean="0">
                <a:solidFill>
                  <a:schemeClr val="tx1"/>
                </a:solidFill>
              </a:rPr>
            </a:br>
            <a:r>
              <a:rPr lang="en-US" sz="2800" b="1" i="1" dirty="0" smtClean="0">
                <a:solidFill>
                  <a:schemeClr val="tx1"/>
                </a:solidFill>
                <a:latin typeface="Arial" pitchFamily="34" charset="0"/>
                <a:cs typeface="Arial" pitchFamily="34" charset="0"/>
              </a:rPr>
              <a:t>Characteristics of Students At Risk:</a:t>
            </a:r>
            <a:endParaRPr lang="en-US" sz="2800" b="1" i="1" dirty="0" smtClean="0">
              <a:latin typeface="Arial" pitchFamily="34" charset="0"/>
              <a:cs typeface="Arial" pitchFamily="34" charset="0"/>
            </a:endParaRPr>
          </a:p>
          <a:p>
            <a:pPr>
              <a:lnSpc>
                <a:spcPct val="90000"/>
              </a:lnSpc>
              <a:defRPr/>
            </a:pPr>
            <a:endParaRPr lang="en-US" sz="2600" dirty="0">
              <a:latin typeface="Arial" pitchFamily="34" charset="0"/>
              <a:cs typeface="Arial" pitchFamily="34" charset="0"/>
            </a:endParaRPr>
          </a:p>
          <a:p>
            <a:pPr>
              <a:lnSpc>
                <a:spcPct val="90000"/>
              </a:lnSpc>
              <a:defRPr/>
            </a:pPr>
            <a:r>
              <a:rPr lang="en-US" sz="2400" dirty="0" smtClean="0">
                <a:latin typeface="Arial" pitchFamily="34" charset="0"/>
                <a:cs typeface="Arial" pitchFamily="34" charset="0"/>
              </a:rPr>
              <a:t>Did not achieve academic credential </a:t>
            </a:r>
          </a:p>
          <a:p>
            <a:pPr>
              <a:lnSpc>
                <a:spcPct val="90000"/>
              </a:lnSpc>
              <a:defRPr/>
            </a:pPr>
            <a:r>
              <a:rPr lang="en-US" sz="2400" dirty="0" smtClean="0">
                <a:latin typeface="Arial" pitchFamily="34" charset="0"/>
                <a:cs typeface="Arial" pitchFamily="34" charset="0"/>
              </a:rPr>
              <a:t>May have reduced earning power  </a:t>
            </a:r>
          </a:p>
          <a:p>
            <a:pPr>
              <a:lnSpc>
                <a:spcPct val="90000"/>
              </a:lnSpc>
              <a:defRPr/>
            </a:pPr>
            <a:r>
              <a:rPr lang="en-US" sz="2400" dirty="0" smtClean="0">
                <a:latin typeface="Arial" pitchFamily="34" charset="0"/>
                <a:cs typeface="Arial" pitchFamily="34" charset="0"/>
              </a:rPr>
              <a:t>May not benefit from school job placement</a:t>
            </a:r>
          </a:p>
          <a:p>
            <a:pPr>
              <a:lnSpc>
                <a:spcPct val="90000"/>
              </a:lnSpc>
              <a:defRPr/>
            </a:pPr>
            <a:r>
              <a:rPr lang="en-US" sz="2400" dirty="0" smtClean="0">
                <a:latin typeface="Arial" pitchFamily="34" charset="0"/>
                <a:cs typeface="Arial" pitchFamily="34" charset="0"/>
              </a:rPr>
              <a:t>Have one or more loans to repay</a:t>
            </a:r>
          </a:p>
          <a:p>
            <a:pPr>
              <a:lnSpc>
                <a:spcPct val="90000"/>
              </a:lnSpc>
              <a:defRPr/>
            </a:pPr>
            <a:r>
              <a:rPr lang="en-US" sz="2400" dirty="0" smtClean="0">
                <a:latin typeface="Arial" pitchFamily="34" charset="0"/>
                <a:cs typeface="Arial" pitchFamily="34" charset="0"/>
              </a:rPr>
              <a:t>May not receive exit counseling</a:t>
            </a:r>
          </a:p>
          <a:p>
            <a:pPr>
              <a:lnSpc>
                <a:spcPct val="90000"/>
              </a:lnSpc>
              <a:defRPr/>
            </a:pPr>
            <a:r>
              <a:rPr lang="en-US" sz="2400" dirty="0" smtClean="0">
                <a:latin typeface="Arial" pitchFamily="34" charset="0"/>
                <a:cs typeface="Arial" pitchFamily="34" charset="0"/>
              </a:rPr>
              <a:t>May not respond to communication attempts by their loan servicer</a:t>
            </a:r>
          </a:p>
          <a:p>
            <a:pPr>
              <a:lnSpc>
                <a:spcPct val="90000"/>
              </a:lnSpc>
              <a:defRPr/>
            </a:pPr>
            <a:r>
              <a:rPr lang="en-US" sz="2400" dirty="0" smtClean="0">
                <a:latin typeface="Arial" pitchFamily="34" charset="0"/>
                <a:cs typeface="Arial" pitchFamily="34" charset="0"/>
              </a:rPr>
              <a:t>May lose part or all of their grace period if they fail to notify the financial aid office and NSLDS is not updated timely and accurately</a:t>
            </a:r>
          </a:p>
          <a:p>
            <a:pPr eaLnBrk="1" hangingPunct="1">
              <a:buFontTx/>
              <a:buNone/>
              <a:defRPr/>
            </a:pPr>
            <a:endParaRPr lang="en-US" sz="2800" dirty="0" smtClean="0"/>
          </a:p>
        </p:txBody>
      </p:sp>
      <p:sp>
        <p:nvSpPr>
          <p:cNvPr id="53250"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C2FC86-FAE9-477F-BF37-96D8F12CD848}" type="slidenum">
              <a:rPr lang="en-US"/>
              <a:pPr eaLnBrk="1" hangingPunct="1"/>
              <a:t>36</a:t>
            </a:fld>
            <a:endParaRPr lang="en-US"/>
          </a:p>
        </p:txBody>
      </p:sp>
      <p:sp>
        <p:nvSpPr>
          <p:cNvPr id="53251" name="Rectangle 2"/>
          <p:cNvSpPr>
            <a:spLocks noGrp="1" noChangeArrowheads="1"/>
          </p:cNvSpPr>
          <p:nvPr>
            <p:ph type="title"/>
          </p:nvPr>
        </p:nvSpPr>
        <p:spPr>
          <a:xfrm>
            <a:off x="1600200" y="457200"/>
            <a:ext cx="7543800" cy="838200"/>
          </a:xfrm>
        </p:spPr>
        <p:txBody>
          <a:bodyPr>
            <a:normAutofit fontScale="90000"/>
          </a:bodyPr>
          <a:lstStyle/>
          <a:p>
            <a:pPr eaLnBrk="1" hangingPunct="1"/>
            <a:r>
              <a:rPr lang="en-US" sz="4000" dirty="0" smtClean="0">
                <a:solidFill>
                  <a:srgbClr val="C00000"/>
                </a:solidFill>
                <a:latin typeface="Arial" pitchFamily="34" charset="0"/>
                <a:cs typeface="Arial" pitchFamily="34" charset="0"/>
              </a:rPr>
              <a:t/>
            </a:r>
            <a:br>
              <a:rPr lang="en-US" sz="4000" dirty="0" smtClean="0">
                <a:solidFill>
                  <a:srgbClr val="C00000"/>
                </a:solidFill>
                <a:latin typeface="Arial" pitchFamily="34" charset="0"/>
                <a:cs typeface="Arial" pitchFamily="34" charset="0"/>
              </a:rPr>
            </a:br>
            <a:r>
              <a:rPr lang="en-US" sz="4000" dirty="0" smtClean="0">
                <a:solidFill>
                  <a:srgbClr val="C00000"/>
                </a:solidFill>
                <a:latin typeface="Arial" pitchFamily="34" charset="0"/>
                <a:cs typeface="Arial" pitchFamily="34" charset="0"/>
              </a:rPr>
              <a:t>Default Risk Reduction Component  </a:t>
            </a:r>
            <a:r>
              <a:rPr lang="en-US" sz="2800" dirty="0" smtClean="0"/>
              <a:t/>
            </a:r>
            <a:br>
              <a:rPr lang="en-US" sz="2800" dirty="0" smtClean="0"/>
            </a:b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1032224750"/>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47800" y="1524000"/>
            <a:ext cx="7086600" cy="4724400"/>
          </a:xfrm>
        </p:spPr>
        <p:txBody>
          <a:bodyPr>
            <a:normAutofit fontScale="70000" lnSpcReduction="20000"/>
          </a:bodyPr>
          <a:lstStyle/>
          <a:p>
            <a:pPr marL="0" indent="0">
              <a:buClr>
                <a:schemeClr val="tx1"/>
              </a:buClr>
              <a:buNone/>
              <a:defRPr/>
            </a:pPr>
            <a:r>
              <a:rPr lang="en-US" sz="3600" b="1" i="1" dirty="0" smtClean="0">
                <a:latin typeface="Arial" pitchFamily="34" charset="0"/>
                <a:cs typeface="Arial" pitchFamily="34" charset="0"/>
              </a:rPr>
              <a:t>Borrowers </a:t>
            </a:r>
            <a:r>
              <a:rPr lang="en-US" sz="3600" b="1" i="1" dirty="0">
                <a:latin typeface="Arial" pitchFamily="34" charset="0"/>
                <a:cs typeface="Arial" pitchFamily="34" charset="0"/>
              </a:rPr>
              <a:t>Who Do Not </a:t>
            </a:r>
            <a:r>
              <a:rPr lang="en-US" sz="3600" b="1" i="1" dirty="0" smtClean="0">
                <a:latin typeface="Arial" pitchFamily="34" charset="0"/>
                <a:cs typeface="Arial" pitchFamily="34" charset="0"/>
              </a:rPr>
              <a:t>Complete:</a:t>
            </a:r>
          </a:p>
          <a:p>
            <a:pPr marL="0" indent="0">
              <a:buClr>
                <a:schemeClr val="tx1"/>
              </a:buClr>
              <a:buNone/>
              <a:defRPr/>
            </a:pPr>
            <a:endParaRPr lang="en-US" sz="3000" dirty="0">
              <a:latin typeface="Arial" pitchFamily="34" charset="0"/>
              <a:cs typeface="Arial" pitchFamily="34" charset="0"/>
            </a:endParaRPr>
          </a:p>
          <a:p>
            <a:pPr>
              <a:buClr>
                <a:schemeClr val="tx1"/>
              </a:buClr>
              <a:defRPr/>
            </a:pPr>
            <a:r>
              <a:rPr lang="en-US" sz="2800" dirty="0" smtClean="0">
                <a:latin typeface="Arial" pitchFamily="34" charset="0"/>
                <a:cs typeface="Arial" pitchFamily="34" charset="0"/>
              </a:rPr>
              <a:t>Historically, the majority of borrowers who default withdrew from school without completing their academic program. </a:t>
            </a:r>
          </a:p>
          <a:p>
            <a:pPr>
              <a:buClr>
                <a:schemeClr val="tx1"/>
              </a:buClr>
              <a:defRPr/>
            </a:pPr>
            <a:endParaRPr lang="en-US" sz="2800" dirty="0" smtClean="0">
              <a:latin typeface="Arial" pitchFamily="34" charset="0"/>
              <a:cs typeface="Arial" pitchFamily="34" charset="0"/>
            </a:endParaRPr>
          </a:p>
          <a:p>
            <a:pPr>
              <a:buClr>
                <a:schemeClr val="tx1"/>
              </a:buClr>
              <a:defRPr/>
            </a:pPr>
            <a:r>
              <a:rPr lang="en-US" sz="2800" dirty="0" smtClean="0">
                <a:latin typeface="Arial" pitchFamily="34" charset="0"/>
                <a:cs typeface="Arial" pitchFamily="34" charset="0"/>
              </a:rPr>
              <a:t>While different measures of success exist, this is an important indicator that students who fail to  complete have a higher risk of loan default.</a:t>
            </a:r>
          </a:p>
          <a:p>
            <a:pPr>
              <a:buClr>
                <a:schemeClr val="tx1"/>
              </a:buClr>
              <a:defRPr/>
            </a:pPr>
            <a:endParaRPr lang="en-US" sz="2800" dirty="0" smtClean="0">
              <a:latin typeface="Arial" pitchFamily="34" charset="0"/>
              <a:cs typeface="Arial" pitchFamily="34" charset="0"/>
            </a:endParaRPr>
          </a:p>
          <a:p>
            <a:pPr>
              <a:buClr>
                <a:schemeClr val="tx1"/>
              </a:buClr>
              <a:defRPr/>
            </a:pPr>
            <a:r>
              <a:rPr lang="en-US" sz="2800" dirty="0" smtClean="0">
                <a:latin typeface="Arial" pitchFamily="34" charset="0"/>
                <a:cs typeface="Arial" pitchFamily="34" charset="0"/>
              </a:rPr>
              <a:t>Most schools will identify an educational outcome factor, and</a:t>
            </a:r>
          </a:p>
          <a:p>
            <a:pPr>
              <a:buClr>
                <a:schemeClr val="tx1"/>
              </a:buClr>
              <a:defRPr/>
            </a:pPr>
            <a:endParaRPr lang="en-US" sz="2800" dirty="0" smtClean="0">
              <a:latin typeface="Arial" pitchFamily="34" charset="0"/>
              <a:cs typeface="Arial" pitchFamily="34" charset="0"/>
            </a:endParaRPr>
          </a:p>
          <a:p>
            <a:pPr>
              <a:buClr>
                <a:schemeClr val="tx1"/>
              </a:buClr>
              <a:defRPr/>
            </a:pPr>
            <a:r>
              <a:rPr lang="en-US" sz="2800" dirty="0" smtClean="0">
                <a:latin typeface="Arial" pitchFamily="34" charset="0"/>
                <a:cs typeface="Arial" pitchFamily="34" charset="0"/>
              </a:rPr>
              <a:t>Improving educational outcomes will be part of your plan.</a:t>
            </a:r>
          </a:p>
          <a:p>
            <a:pPr>
              <a:buClr>
                <a:schemeClr val="tx1"/>
              </a:buClr>
              <a:defRPr/>
            </a:pPr>
            <a:endParaRPr lang="en-US" sz="3000" dirty="0">
              <a:latin typeface="Arial" pitchFamily="34" charset="0"/>
              <a:cs typeface="Arial" pitchFamily="34" charset="0"/>
            </a:endParaRPr>
          </a:p>
          <a:p>
            <a:pPr>
              <a:buClr>
                <a:schemeClr val="tx1"/>
              </a:buClr>
              <a:defRPr/>
            </a:pPr>
            <a:endParaRPr lang="en-US" sz="3000" dirty="0" smtClean="0">
              <a:latin typeface="Arial" pitchFamily="34" charset="0"/>
              <a:cs typeface="Arial" pitchFamily="34" charset="0"/>
            </a:endParaRPr>
          </a:p>
          <a:p>
            <a:pPr eaLnBrk="1" hangingPunct="1">
              <a:buFontTx/>
              <a:buNone/>
              <a:defRPr/>
            </a:pPr>
            <a:endParaRPr lang="en-US" sz="2800" dirty="0" smtClean="0">
              <a:latin typeface="Arial" pitchFamily="34" charset="0"/>
              <a:cs typeface="Arial" pitchFamily="34" charset="0"/>
            </a:endParaRPr>
          </a:p>
        </p:txBody>
      </p:sp>
      <p:sp>
        <p:nvSpPr>
          <p:cNvPr id="52226"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41D096-A404-4E21-AC62-A5641DB577B5}" type="slidenum">
              <a:rPr lang="en-US"/>
              <a:pPr eaLnBrk="1" hangingPunct="1"/>
              <a:t>37</a:t>
            </a:fld>
            <a:endParaRPr lang="en-US"/>
          </a:p>
        </p:txBody>
      </p:sp>
      <p:sp>
        <p:nvSpPr>
          <p:cNvPr id="52227" name="Rectangle 2"/>
          <p:cNvSpPr>
            <a:spLocks noGrp="1" noChangeArrowheads="1"/>
          </p:cNvSpPr>
          <p:nvPr>
            <p:ph type="title"/>
          </p:nvPr>
        </p:nvSpPr>
        <p:spPr>
          <a:xfrm>
            <a:off x="1600200" y="304800"/>
            <a:ext cx="7543800" cy="685800"/>
          </a:xfrm>
        </p:spPr>
        <p:txBody>
          <a:bodyPr>
            <a:normAutofit fontScale="90000"/>
          </a:bodyPr>
          <a:lstStyle/>
          <a:p>
            <a:pPr eaLnBrk="1" hangingPunct="1"/>
            <a:r>
              <a:rPr lang="en-US" sz="3100" dirty="0" smtClean="0"/>
              <a:t/>
            </a:r>
            <a:br>
              <a:rPr lang="en-US" sz="3100" dirty="0" smtClean="0"/>
            </a:br>
            <a:r>
              <a:rPr lang="en-US" sz="4000" dirty="0" smtClean="0">
                <a:solidFill>
                  <a:srgbClr val="C00000"/>
                </a:solidFill>
                <a:latin typeface="Arial" pitchFamily="34" charset="0"/>
                <a:cs typeface="Arial" pitchFamily="34" charset="0"/>
              </a:rPr>
              <a:t/>
            </a:r>
            <a:br>
              <a:rPr lang="en-US" sz="4000" dirty="0" smtClean="0">
                <a:solidFill>
                  <a:srgbClr val="C00000"/>
                </a:solidFill>
                <a:latin typeface="Arial" pitchFamily="34" charset="0"/>
                <a:cs typeface="Arial" pitchFamily="34" charset="0"/>
              </a:rPr>
            </a:br>
            <a:r>
              <a:rPr lang="en-US" sz="4000" dirty="0" smtClean="0">
                <a:solidFill>
                  <a:srgbClr val="C00000"/>
                </a:solidFill>
                <a:latin typeface="Arial" pitchFamily="34" charset="0"/>
                <a:cs typeface="Arial" pitchFamily="34" charset="0"/>
              </a:rPr>
              <a:t>Default Risk Reduction Component</a:t>
            </a:r>
            <a:br>
              <a:rPr lang="en-US" sz="4000" dirty="0" smtClean="0">
                <a:solidFill>
                  <a:srgbClr val="C00000"/>
                </a:solidFill>
                <a:latin typeface="Arial" pitchFamily="34" charset="0"/>
                <a:cs typeface="Arial" pitchFamily="34" charset="0"/>
              </a:rPr>
            </a:br>
            <a:r>
              <a:rPr lang="en-US" sz="2800" dirty="0" smtClean="0"/>
              <a:t> </a:t>
            </a:r>
            <a:br>
              <a:rPr lang="en-US" sz="2800" dirty="0" smtClean="0"/>
            </a:br>
            <a:endParaRPr lang="en-US" sz="2800" dirty="0" smtClean="0"/>
          </a:p>
        </p:txBody>
      </p:sp>
    </p:spTree>
    <p:extLst>
      <p:ext uri="{BB962C8B-B14F-4D97-AF65-F5344CB8AC3E}">
        <p14:creationId xmlns:p14="http://schemas.microsoft.com/office/powerpoint/2010/main" val="1362062706"/>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47800" y="1447800"/>
            <a:ext cx="7086600" cy="4343400"/>
          </a:xfrm>
        </p:spPr>
        <p:txBody>
          <a:bodyPr>
            <a:normAutofit fontScale="85000" lnSpcReduction="20000"/>
          </a:bodyPr>
          <a:lstStyle/>
          <a:p>
            <a:pPr marL="0" indent="0">
              <a:buNone/>
              <a:defRPr/>
            </a:pPr>
            <a:r>
              <a:rPr lang="en-US" sz="3000" b="1" i="1" dirty="0" smtClean="0">
                <a:latin typeface="Arial" pitchFamily="34" charset="0"/>
                <a:cs typeface="Arial" pitchFamily="34" charset="0"/>
              </a:rPr>
              <a:t>Improve Educational Outcomes</a:t>
            </a:r>
          </a:p>
          <a:p>
            <a:pPr eaLnBrk="1" hangingPunct="1">
              <a:defRPr/>
            </a:pPr>
            <a:endParaRPr lang="en-US" sz="3000" dirty="0">
              <a:latin typeface="Arial" pitchFamily="34" charset="0"/>
              <a:cs typeface="Arial" pitchFamily="34" charset="0"/>
            </a:endParaRPr>
          </a:p>
          <a:p>
            <a:pPr eaLnBrk="1" hangingPunct="1">
              <a:defRPr/>
            </a:pPr>
            <a:r>
              <a:rPr lang="en-US" sz="2600" dirty="0" smtClean="0">
                <a:latin typeface="Arial" pitchFamily="34" charset="0"/>
                <a:cs typeface="Arial" pitchFamily="34" charset="0"/>
              </a:rPr>
              <a:t>Focus is on helping borrowers to develop a healthy relationship with their education (student success solutions) and include:</a:t>
            </a:r>
          </a:p>
          <a:p>
            <a:pPr lvl="1" eaLnBrk="1" hangingPunct="1">
              <a:defRPr/>
            </a:pPr>
            <a:r>
              <a:rPr lang="en-US" sz="2600" dirty="0" smtClean="0">
                <a:latin typeface="Arial" pitchFamily="34" charset="0"/>
                <a:cs typeface="Arial" pitchFamily="34" charset="0"/>
              </a:rPr>
              <a:t>Increasing program completion rates</a:t>
            </a:r>
          </a:p>
          <a:p>
            <a:pPr lvl="1" eaLnBrk="1" hangingPunct="1">
              <a:defRPr/>
            </a:pPr>
            <a:r>
              <a:rPr lang="en-US" sz="2600" dirty="0" smtClean="0">
                <a:latin typeface="Arial" pitchFamily="34" charset="0"/>
                <a:cs typeface="Arial" pitchFamily="34" charset="0"/>
              </a:rPr>
              <a:t>Decreasing program completion time</a:t>
            </a:r>
          </a:p>
          <a:p>
            <a:pPr lvl="1" eaLnBrk="1" hangingPunct="1">
              <a:defRPr/>
            </a:pPr>
            <a:r>
              <a:rPr lang="en-US" sz="2600" dirty="0" smtClean="0">
                <a:latin typeface="Arial" pitchFamily="34" charset="0"/>
                <a:cs typeface="Arial" pitchFamily="34" charset="0"/>
              </a:rPr>
              <a:t>Helping non-completers find a </a:t>
            </a:r>
            <a:r>
              <a:rPr lang="en-US" sz="2600" dirty="0" smtClean="0">
                <a:latin typeface="Arial" pitchFamily="34" charset="0"/>
                <a:cs typeface="Arial" pitchFamily="34" charset="0"/>
              </a:rPr>
              <a:t>job</a:t>
            </a:r>
          </a:p>
          <a:p>
            <a:pPr marL="457200" lvl="1" indent="0" eaLnBrk="1" hangingPunct="1">
              <a:buNone/>
              <a:defRPr/>
            </a:pPr>
            <a:endParaRPr lang="en-US" sz="2600" dirty="0" smtClean="0">
              <a:latin typeface="Arial" pitchFamily="34" charset="0"/>
              <a:cs typeface="Arial" pitchFamily="34" charset="0"/>
            </a:endParaRPr>
          </a:p>
          <a:p>
            <a:pPr marL="342900" lvl="1" indent="-342900" eaLnBrk="1" hangingPunct="1">
              <a:buFontTx/>
              <a:buChar char="•"/>
              <a:defRPr/>
            </a:pPr>
            <a:r>
              <a:rPr lang="en-US" sz="2600" dirty="0" smtClean="0">
                <a:latin typeface="Arial" pitchFamily="34" charset="0"/>
                <a:cs typeface="Arial" pitchFamily="34" charset="0"/>
              </a:rPr>
              <a:t>Successful students become successful borrowers</a:t>
            </a:r>
            <a:r>
              <a:rPr lang="en-US" sz="2600" dirty="0" smtClean="0">
                <a:latin typeface="Arial" pitchFamily="34" charset="0"/>
                <a:cs typeface="Arial" pitchFamily="34" charset="0"/>
              </a:rPr>
              <a:t>!</a:t>
            </a:r>
          </a:p>
          <a:p>
            <a:pPr marL="0" lvl="1" indent="0" eaLnBrk="1" hangingPunct="1">
              <a:buNone/>
              <a:defRPr/>
            </a:pPr>
            <a:endParaRPr lang="en-US" sz="2600" dirty="0" smtClean="0">
              <a:latin typeface="Arial" pitchFamily="34" charset="0"/>
              <a:cs typeface="Arial" pitchFamily="34" charset="0"/>
            </a:endParaRPr>
          </a:p>
          <a:p>
            <a:pPr marL="342900" lvl="1" indent="-342900" eaLnBrk="1" hangingPunct="1">
              <a:buFontTx/>
              <a:buChar char="•"/>
              <a:defRPr/>
            </a:pPr>
            <a:r>
              <a:rPr lang="en-US" sz="2600" dirty="0" smtClean="0">
                <a:latin typeface="Arial" pitchFamily="34" charset="0"/>
                <a:cs typeface="Arial" pitchFamily="34" charset="0"/>
              </a:rPr>
              <a:t>Leverage existing school efforts to increase retention and graduation rates</a:t>
            </a:r>
          </a:p>
          <a:p>
            <a:pPr marL="342900" lvl="1" indent="-342900" eaLnBrk="1" hangingPunct="1">
              <a:buFontTx/>
              <a:buChar char="•"/>
              <a:defRPr/>
            </a:pPr>
            <a:endParaRPr lang="en-US" sz="2800" dirty="0" smtClean="0"/>
          </a:p>
          <a:p>
            <a:pPr eaLnBrk="1" hangingPunct="1">
              <a:defRPr/>
            </a:pPr>
            <a:endParaRPr lang="en-US" sz="2800" dirty="0" smtClean="0"/>
          </a:p>
          <a:p>
            <a:pPr eaLnBrk="1" hangingPunct="1">
              <a:buFontTx/>
              <a:buNone/>
              <a:defRPr/>
            </a:pPr>
            <a:endParaRPr lang="en-US" sz="2800" dirty="0" smtClean="0"/>
          </a:p>
        </p:txBody>
      </p:sp>
      <p:sp>
        <p:nvSpPr>
          <p:cNvPr id="51202"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531689-2F25-43C2-8C4A-3B87F51ADB59}" type="slidenum">
              <a:rPr lang="en-US"/>
              <a:pPr eaLnBrk="1" hangingPunct="1"/>
              <a:t>38</a:t>
            </a:fld>
            <a:endParaRPr lang="en-US"/>
          </a:p>
        </p:txBody>
      </p:sp>
      <p:sp>
        <p:nvSpPr>
          <p:cNvPr id="51203" name="Rectangle 2"/>
          <p:cNvSpPr>
            <a:spLocks noGrp="1" noChangeArrowheads="1"/>
          </p:cNvSpPr>
          <p:nvPr>
            <p:ph type="title"/>
          </p:nvPr>
        </p:nvSpPr>
        <p:spPr>
          <a:xfrm>
            <a:off x="1524000" y="533400"/>
            <a:ext cx="7239000" cy="609600"/>
          </a:xfrm>
        </p:spPr>
        <p:txBody>
          <a:bodyPr>
            <a:normAutofit fontScale="90000"/>
          </a:bodyPr>
          <a:lstStyle/>
          <a:p>
            <a:pPr eaLnBrk="1" hangingPunct="1"/>
            <a:r>
              <a:rPr lang="en-US" sz="4000" dirty="0" smtClean="0">
                <a:solidFill>
                  <a:srgbClr val="C00000"/>
                </a:solidFill>
                <a:latin typeface="Arial" pitchFamily="34" charset="0"/>
                <a:cs typeface="Arial" pitchFamily="34" charset="0"/>
              </a:rPr>
              <a:t/>
            </a:r>
            <a:br>
              <a:rPr lang="en-US" sz="4000" dirty="0" smtClean="0">
                <a:solidFill>
                  <a:srgbClr val="C00000"/>
                </a:solidFill>
                <a:latin typeface="Arial" pitchFamily="34" charset="0"/>
                <a:cs typeface="Arial" pitchFamily="34" charset="0"/>
              </a:rPr>
            </a:br>
            <a:r>
              <a:rPr lang="en-US" sz="4000" dirty="0" smtClean="0">
                <a:solidFill>
                  <a:srgbClr val="C00000"/>
                </a:solidFill>
                <a:latin typeface="Arial" pitchFamily="34" charset="0"/>
                <a:cs typeface="Arial" pitchFamily="34" charset="0"/>
              </a:rPr>
              <a:t>Default Risk Reduction Component </a:t>
            </a:r>
            <a:r>
              <a:rPr lang="en-US" sz="2800" dirty="0" smtClean="0"/>
              <a:t/>
            </a:r>
            <a:br>
              <a:rPr lang="en-US" sz="2800" dirty="0" smtClean="0"/>
            </a:b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527232962"/>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E8309F-6486-4334-AAB8-8DC5C75B3676}" type="slidenum">
              <a:rPr lang="en-US"/>
              <a:pPr eaLnBrk="1" hangingPunct="1"/>
              <a:t>39</a:t>
            </a:fld>
            <a:endParaRPr lang="en-US"/>
          </a:p>
        </p:txBody>
      </p:sp>
      <p:sp>
        <p:nvSpPr>
          <p:cNvPr id="55299" name="Rectangle 2"/>
          <p:cNvSpPr>
            <a:spLocks noGrp="1" noChangeArrowheads="1"/>
          </p:cNvSpPr>
          <p:nvPr>
            <p:ph type="title"/>
          </p:nvPr>
        </p:nvSpPr>
        <p:spPr>
          <a:xfrm>
            <a:off x="1524000" y="381000"/>
            <a:ext cx="7620000" cy="762000"/>
          </a:xfrm>
        </p:spPr>
        <p:txBody>
          <a:bodyPr>
            <a:noAutofit/>
          </a:bodyPr>
          <a:lstStyle/>
          <a:p>
            <a:pPr algn="l" eaLnBrk="1" hangingPunct="1"/>
            <a:r>
              <a:rPr lang="en-US" sz="3600" dirty="0" smtClean="0">
                <a:solidFill>
                  <a:srgbClr val="C00000"/>
                </a:solidFill>
                <a:latin typeface="Arial" pitchFamily="34" charset="0"/>
                <a:cs typeface="Arial" pitchFamily="34" charset="0"/>
              </a:rPr>
              <a:t/>
            </a:r>
            <a:br>
              <a:rPr lang="en-US" sz="3600" dirty="0" smtClean="0">
                <a:solidFill>
                  <a:srgbClr val="C00000"/>
                </a:solidFill>
                <a:latin typeface="Arial" pitchFamily="34" charset="0"/>
                <a:cs typeface="Arial" pitchFamily="34" charset="0"/>
              </a:rPr>
            </a:br>
            <a:r>
              <a:rPr lang="en-US" sz="3600" dirty="0" smtClean="0">
                <a:solidFill>
                  <a:srgbClr val="C00000"/>
                </a:solidFill>
                <a:latin typeface="Arial" pitchFamily="34" charset="0"/>
                <a:cs typeface="Arial" pitchFamily="34" charset="0"/>
              </a:rPr>
              <a:t>Default Risk Reduction</a:t>
            </a:r>
            <a:r>
              <a:rPr lang="en-US" sz="3600" dirty="0">
                <a:solidFill>
                  <a:srgbClr val="C00000"/>
                </a:solidFill>
                <a:latin typeface="Arial" pitchFamily="34" charset="0"/>
                <a:cs typeface="Arial" pitchFamily="34" charset="0"/>
              </a:rPr>
              <a:t> </a:t>
            </a:r>
            <a:r>
              <a:rPr lang="en-US" sz="3600" dirty="0" smtClean="0">
                <a:solidFill>
                  <a:srgbClr val="C00000"/>
                </a:solidFill>
                <a:latin typeface="Arial" pitchFamily="34" charset="0"/>
                <a:cs typeface="Arial" pitchFamily="34" charset="0"/>
              </a:rPr>
              <a:t>Component</a:t>
            </a:r>
            <a:br>
              <a:rPr lang="en-US" sz="3600" dirty="0" smtClean="0">
                <a:solidFill>
                  <a:srgbClr val="C00000"/>
                </a:solidFill>
                <a:latin typeface="Arial" pitchFamily="34" charset="0"/>
                <a:cs typeface="Arial" pitchFamily="34" charset="0"/>
              </a:rPr>
            </a:br>
            <a:endParaRPr lang="en-US" sz="3600" dirty="0" smtClean="0">
              <a:solidFill>
                <a:srgbClr val="C00000"/>
              </a:solidFill>
              <a:latin typeface="Arial" pitchFamily="34" charset="0"/>
              <a:cs typeface="Arial" pitchFamily="34" charset="0"/>
            </a:endParaRPr>
          </a:p>
        </p:txBody>
      </p:sp>
      <p:sp>
        <p:nvSpPr>
          <p:cNvPr id="6" name="Rectangle 3"/>
          <p:cNvSpPr txBox="1">
            <a:spLocks noChangeArrowheads="1"/>
          </p:cNvSpPr>
          <p:nvPr/>
        </p:nvSpPr>
        <p:spPr bwMode="auto">
          <a:xfrm>
            <a:off x="1600200" y="1371600"/>
            <a:ext cx="6553200" cy="5105400"/>
          </a:xfrm>
          <a:prstGeom prst="rect">
            <a:avLst/>
          </a:prstGeom>
          <a:noFill/>
          <a:ln w="9525">
            <a:noFill/>
            <a:miter lim="800000"/>
            <a:headEnd/>
            <a:tailEnd/>
          </a:ln>
        </p:spPr>
        <p:txBody>
          <a:bodyPr/>
          <a:lstStyle/>
          <a:p>
            <a:pPr marL="342900" indent="-342900" eaLnBrk="0" hangingPunct="0">
              <a:spcBef>
                <a:spcPct val="5000"/>
              </a:spcBef>
              <a:spcAft>
                <a:spcPct val="5000"/>
              </a:spcAft>
              <a:defRPr/>
            </a:pPr>
            <a:r>
              <a:rPr lang="en-US" sz="2800" b="1" i="1" dirty="0" smtClean="0">
                <a:latin typeface="Arial" pitchFamily="34" charset="0"/>
                <a:cs typeface="Arial" pitchFamily="34" charset="0"/>
              </a:rPr>
              <a:t>Example: Late Registration</a:t>
            </a:r>
          </a:p>
          <a:p>
            <a:pPr marL="342900" indent="-342900" eaLnBrk="0" hangingPunct="0">
              <a:spcBef>
                <a:spcPct val="5000"/>
              </a:spcBef>
              <a:spcAft>
                <a:spcPct val="5000"/>
              </a:spcAft>
              <a:defRPr/>
            </a:pPr>
            <a:r>
              <a:rPr lang="en-US" sz="2400" dirty="0" smtClean="0">
                <a:latin typeface="Arial" pitchFamily="34" charset="0"/>
                <a:cs typeface="Arial" pitchFamily="34" charset="0"/>
              </a:rPr>
              <a:t> </a:t>
            </a:r>
          </a:p>
          <a:p>
            <a:pPr marL="342900" indent="-342900" eaLnBrk="0" hangingPunct="0">
              <a:spcBef>
                <a:spcPct val="5000"/>
              </a:spcBef>
              <a:spcAft>
                <a:spcPct val="5000"/>
              </a:spcAft>
              <a:buFontTx/>
              <a:buChar char="•"/>
              <a:defRPr/>
            </a:pPr>
            <a:r>
              <a:rPr lang="en-US" sz="2400" kern="0" dirty="0" smtClean="0">
                <a:latin typeface="Arial" pitchFamily="34" charset="0"/>
                <a:cs typeface="Arial" pitchFamily="34" charset="0"/>
              </a:rPr>
              <a:t>Has </a:t>
            </a:r>
            <a:r>
              <a:rPr lang="en-US" sz="2400" kern="0" dirty="0">
                <a:latin typeface="Arial" pitchFamily="34" charset="0"/>
                <a:cs typeface="Arial" pitchFamily="34" charset="0"/>
              </a:rPr>
              <a:t>student missed classes?</a:t>
            </a:r>
          </a:p>
          <a:p>
            <a:pPr marL="342900" indent="-342900" eaLnBrk="0" hangingPunct="0">
              <a:spcBef>
                <a:spcPct val="5000"/>
              </a:spcBef>
              <a:spcAft>
                <a:spcPct val="5000"/>
              </a:spcAft>
              <a:buFontTx/>
              <a:buChar char="•"/>
              <a:defRPr/>
            </a:pPr>
            <a:r>
              <a:rPr lang="en-US" sz="2400" kern="0" dirty="0">
                <a:latin typeface="Arial" pitchFamily="34" charset="0"/>
                <a:cs typeface="Arial" pitchFamily="34" charset="0"/>
              </a:rPr>
              <a:t>Does a late start indicate poor or no preparation?</a:t>
            </a:r>
          </a:p>
          <a:p>
            <a:pPr marL="342900" indent="-342900" eaLnBrk="0" hangingPunct="0">
              <a:spcBef>
                <a:spcPct val="5000"/>
              </a:spcBef>
              <a:spcAft>
                <a:spcPct val="5000"/>
              </a:spcAft>
              <a:buFontTx/>
              <a:buChar char="•"/>
              <a:defRPr/>
            </a:pPr>
            <a:r>
              <a:rPr lang="en-US" sz="2400" kern="0" dirty="0">
                <a:latin typeface="Arial" pitchFamily="34" charset="0"/>
                <a:cs typeface="Arial" pitchFamily="34" charset="0"/>
              </a:rPr>
              <a:t>Do your late registration policies increase or decrease default risk?</a:t>
            </a:r>
          </a:p>
          <a:p>
            <a:pPr marL="342900" indent="-342900" eaLnBrk="0" hangingPunct="0">
              <a:spcBef>
                <a:spcPct val="5000"/>
              </a:spcBef>
              <a:spcAft>
                <a:spcPct val="5000"/>
              </a:spcAft>
              <a:buFontTx/>
              <a:buChar char="•"/>
              <a:defRPr/>
            </a:pPr>
            <a:r>
              <a:rPr lang="en-US" sz="2400" kern="0" dirty="0">
                <a:latin typeface="Arial" pitchFamily="34" charset="0"/>
                <a:cs typeface="Arial" pitchFamily="34" charset="0"/>
              </a:rPr>
              <a:t>If late registration increases default risk, what can you do about it</a:t>
            </a:r>
            <a:r>
              <a:rPr lang="en-US" sz="2400" kern="0" dirty="0" smtClean="0">
                <a:latin typeface="Arial" pitchFamily="34" charset="0"/>
                <a:cs typeface="Arial" pitchFamily="34" charset="0"/>
              </a:rPr>
              <a:t>?</a:t>
            </a:r>
          </a:p>
          <a:p>
            <a:pPr marL="342900" indent="-342900" eaLnBrk="0" hangingPunct="0">
              <a:spcBef>
                <a:spcPct val="5000"/>
              </a:spcBef>
              <a:spcAft>
                <a:spcPct val="5000"/>
              </a:spcAft>
              <a:defRPr/>
            </a:pPr>
            <a:endParaRPr lang="en-US" sz="2000" kern="0" dirty="0">
              <a:latin typeface="Arial" pitchFamily="34" charset="0"/>
              <a:cs typeface="Arial" pitchFamily="34" charset="0"/>
            </a:endParaRPr>
          </a:p>
          <a:p>
            <a:pPr eaLnBrk="0" hangingPunct="0">
              <a:spcBef>
                <a:spcPct val="5000"/>
              </a:spcBef>
              <a:spcAft>
                <a:spcPct val="5000"/>
              </a:spcAft>
              <a:defRPr/>
            </a:pPr>
            <a:r>
              <a:rPr lang="en-US" sz="2400" b="1" kern="0" dirty="0" smtClean="0">
                <a:solidFill>
                  <a:srgbClr val="FF0000"/>
                </a:solidFill>
                <a:latin typeface="Arial" pitchFamily="34" charset="0"/>
                <a:cs typeface="Arial" pitchFamily="34" charset="0"/>
              </a:rPr>
              <a:t>       Question: Is this a ‘policy solution’, i.e.,</a:t>
            </a:r>
            <a:br>
              <a:rPr lang="en-US" sz="2400" b="1" kern="0" dirty="0" smtClean="0">
                <a:solidFill>
                  <a:srgbClr val="FF0000"/>
                </a:solidFill>
                <a:latin typeface="Arial" pitchFamily="34" charset="0"/>
                <a:cs typeface="Arial" pitchFamily="34" charset="0"/>
              </a:rPr>
            </a:br>
            <a:r>
              <a:rPr lang="en-US" sz="2400" b="1" kern="0" dirty="0" smtClean="0">
                <a:solidFill>
                  <a:srgbClr val="FF0000"/>
                </a:solidFill>
                <a:latin typeface="Arial" pitchFamily="34" charset="0"/>
                <a:cs typeface="Arial" pitchFamily="34" charset="0"/>
              </a:rPr>
              <a:t>       admissions; or is it a ‘resources’    	solution?</a:t>
            </a:r>
            <a:endParaRPr lang="en-US" sz="2400" b="1" kern="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41840110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3590666238"/>
              </p:ext>
            </p:extLst>
          </p:nvPr>
        </p:nvGraphicFramePr>
        <p:xfrm>
          <a:off x="262909" y="685800"/>
          <a:ext cx="8661400" cy="629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5774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p:cNvSpPr>
            <a:spLocks noGrp="1" noChangeArrowheads="1"/>
          </p:cNvSpPr>
          <p:nvPr>
            <p:ph idx="1"/>
          </p:nvPr>
        </p:nvSpPr>
        <p:spPr>
          <a:xfrm>
            <a:off x="1600200" y="1371600"/>
            <a:ext cx="7010400" cy="4572000"/>
          </a:xfrm>
        </p:spPr>
        <p:txBody>
          <a:bodyPr>
            <a:normAutofit lnSpcReduction="10000"/>
          </a:bodyPr>
          <a:lstStyle/>
          <a:p>
            <a:pPr>
              <a:lnSpc>
                <a:spcPct val="90000"/>
              </a:lnSpc>
              <a:buNone/>
            </a:pPr>
            <a:r>
              <a:rPr lang="en-US" sz="2800" b="1" i="1" dirty="0" smtClean="0">
                <a:latin typeface="Arial" pitchFamily="34" charset="0"/>
                <a:cs typeface="Arial" pitchFamily="34" charset="0"/>
              </a:rPr>
              <a:t>Identifying Students in Trouble</a:t>
            </a:r>
          </a:p>
          <a:p>
            <a:pPr>
              <a:lnSpc>
                <a:spcPct val="90000"/>
              </a:lnSpc>
              <a:buNone/>
            </a:pPr>
            <a:endParaRPr lang="en-US" sz="2400" dirty="0" smtClean="0">
              <a:latin typeface="Arial" pitchFamily="34" charset="0"/>
              <a:cs typeface="Arial" pitchFamily="34" charset="0"/>
            </a:endParaRPr>
          </a:p>
          <a:p>
            <a:pPr>
              <a:lnSpc>
                <a:spcPct val="90000"/>
              </a:lnSpc>
            </a:pPr>
            <a:r>
              <a:rPr lang="en-US" sz="2400" dirty="0" smtClean="0">
                <a:latin typeface="Arial" pitchFamily="34" charset="0"/>
                <a:cs typeface="Arial" pitchFamily="34" charset="0"/>
              </a:rPr>
              <a:t>Does your school have an “early warning” system?</a:t>
            </a:r>
          </a:p>
          <a:p>
            <a:pPr lvl="1">
              <a:lnSpc>
                <a:spcPct val="90000"/>
              </a:lnSpc>
            </a:pPr>
            <a:r>
              <a:rPr lang="en-US" sz="2400" dirty="0" smtClean="0">
                <a:latin typeface="Arial" pitchFamily="34" charset="0"/>
                <a:cs typeface="Arial" pitchFamily="34" charset="0"/>
              </a:rPr>
              <a:t>Take attendance?</a:t>
            </a:r>
          </a:p>
          <a:p>
            <a:pPr lvl="1">
              <a:lnSpc>
                <a:spcPct val="90000"/>
              </a:lnSpc>
            </a:pPr>
            <a:r>
              <a:rPr lang="en-US" sz="2400" dirty="0" smtClean="0">
                <a:latin typeface="Arial" pitchFamily="34" charset="0"/>
                <a:cs typeface="Arial" pitchFamily="34" charset="0"/>
              </a:rPr>
              <a:t>Issue mid-term grades which provide clues as to whether or not student will persist?</a:t>
            </a:r>
          </a:p>
          <a:p>
            <a:pPr lvl="1">
              <a:lnSpc>
                <a:spcPct val="90000"/>
              </a:lnSpc>
            </a:pPr>
            <a:r>
              <a:rPr lang="en-US" sz="2400" dirty="0" smtClean="0">
                <a:latin typeface="Arial" pitchFamily="34" charset="0"/>
                <a:cs typeface="Arial" pitchFamily="34" charset="0"/>
              </a:rPr>
              <a:t>Alerts from faculty members, student support staff: who has missed classes? failed tests? had adjustment challenges</a:t>
            </a:r>
            <a:r>
              <a:rPr lang="en-US" sz="2400" dirty="0" smtClean="0">
                <a:latin typeface="Arial" pitchFamily="34" charset="0"/>
                <a:cs typeface="Arial" pitchFamily="34" charset="0"/>
              </a:rPr>
              <a:t>?</a:t>
            </a:r>
          </a:p>
          <a:p>
            <a:pPr marL="457200" lvl="1" indent="0">
              <a:lnSpc>
                <a:spcPct val="90000"/>
              </a:lnSpc>
              <a:buNone/>
            </a:pPr>
            <a:endParaRPr lang="en-US" sz="2400" dirty="0" smtClean="0">
              <a:latin typeface="Arial" pitchFamily="34" charset="0"/>
              <a:cs typeface="Arial" pitchFamily="34" charset="0"/>
            </a:endParaRPr>
          </a:p>
          <a:p>
            <a:pPr>
              <a:lnSpc>
                <a:spcPct val="90000"/>
              </a:lnSpc>
            </a:pPr>
            <a:r>
              <a:rPr lang="en-US" sz="2400" dirty="0" smtClean="0">
                <a:latin typeface="Arial" pitchFamily="34" charset="0"/>
                <a:cs typeface="Arial" pitchFamily="34" charset="0"/>
              </a:rPr>
              <a:t>Don’t allow academic or social problems to become default risk</a:t>
            </a:r>
          </a:p>
          <a:p>
            <a:pPr>
              <a:lnSpc>
                <a:spcPct val="90000"/>
              </a:lnSpc>
            </a:pPr>
            <a:endParaRPr lang="en-US" dirty="0" smtClean="0"/>
          </a:p>
          <a:p>
            <a:pPr lvl="1">
              <a:lnSpc>
                <a:spcPct val="90000"/>
              </a:lnSpc>
              <a:buFontTx/>
              <a:buNone/>
            </a:pPr>
            <a:endParaRPr lang="en-US" sz="2800" dirty="0" smtClean="0"/>
          </a:p>
        </p:txBody>
      </p:sp>
      <p:sp>
        <p:nvSpPr>
          <p:cNvPr id="56322"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D478DC-0D2C-4676-A896-965666566681}" type="slidenum">
              <a:rPr lang="en-US"/>
              <a:pPr eaLnBrk="1" hangingPunct="1"/>
              <a:t>40</a:t>
            </a:fld>
            <a:endParaRPr lang="en-US"/>
          </a:p>
        </p:txBody>
      </p:sp>
      <p:sp>
        <p:nvSpPr>
          <p:cNvPr id="56323" name="Rectangle 2"/>
          <p:cNvSpPr>
            <a:spLocks noGrp="1" noChangeArrowheads="1"/>
          </p:cNvSpPr>
          <p:nvPr>
            <p:ph type="title"/>
          </p:nvPr>
        </p:nvSpPr>
        <p:spPr>
          <a:xfrm>
            <a:off x="1524000" y="533400"/>
            <a:ext cx="7620000" cy="685800"/>
          </a:xfrm>
        </p:spPr>
        <p:txBody>
          <a:bodyPr>
            <a:normAutofit fontScale="90000"/>
          </a:bodyPr>
          <a:lstStyle/>
          <a:p>
            <a:pPr algn="l" eaLnBrk="1" hangingPunct="1"/>
            <a:r>
              <a:rPr lang="en-US" sz="4000" dirty="0" smtClean="0">
                <a:solidFill>
                  <a:srgbClr val="C00000"/>
                </a:solidFill>
                <a:latin typeface="Arial" pitchFamily="34" charset="0"/>
                <a:cs typeface="Arial" pitchFamily="34" charset="0"/>
              </a:rPr>
              <a:t>Default Risk Reduction Component</a:t>
            </a:r>
            <a:r>
              <a:rPr lang="en-US" sz="2800" b="0" dirty="0" smtClean="0"/>
              <a:t/>
            </a:r>
            <a:br>
              <a:rPr lang="en-US" sz="2800" b="0" dirty="0" smtClean="0"/>
            </a:br>
            <a:endParaRPr lang="en-US" sz="2800" b="0" dirty="0" smtClean="0"/>
          </a:p>
        </p:txBody>
      </p:sp>
    </p:spTree>
    <p:extLst>
      <p:ext uri="{BB962C8B-B14F-4D97-AF65-F5344CB8AC3E}">
        <p14:creationId xmlns:p14="http://schemas.microsoft.com/office/powerpoint/2010/main" val="1702073919"/>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Placeholder 4"/>
          <p:cNvSpPr>
            <a:spLocks noGrp="1" noChangeArrowheads="1"/>
          </p:cNvSpPr>
          <p:nvPr>
            <p:ph idx="1"/>
          </p:nvPr>
        </p:nvSpPr>
        <p:spPr bwMode="black">
          <a:xfrm>
            <a:off x="1752600" y="1828800"/>
            <a:ext cx="6858000" cy="4389438"/>
          </a:xfrm>
        </p:spPr>
        <p:txBody>
          <a:bodyPr>
            <a:normAutofit fontScale="92500" lnSpcReduction="10000"/>
          </a:bodyPr>
          <a:lstStyle/>
          <a:p>
            <a:pPr>
              <a:buNone/>
            </a:pPr>
            <a:r>
              <a:rPr lang="en-US" sz="2800" b="1" i="1" dirty="0" smtClean="0">
                <a:latin typeface="Arial" pitchFamily="34" charset="0"/>
                <a:cs typeface="Arial" pitchFamily="34" charset="0"/>
              </a:rPr>
              <a:t>Improving Employment Outcomes</a:t>
            </a:r>
          </a:p>
          <a:p>
            <a:pPr>
              <a:buNone/>
            </a:pPr>
            <a:endParaRPr lang="en-US" sz="2800" dirty="0" smtClean="0">
              <a:latin typeface="Arial" pitchFamily="34" charset="0"/>
              <a:cs typeface="Arial" pitchFamily="34" charset="0"/>
            </a:endParaRPr>
          </a:p>
          <a:p>
            <a:r>
              <a:rPr lang="en-US" sz="2400" dirty="0" smtClean="0">
                <a:latin typeface="Arial" pitchFamily="34" charset="0"/>
                <a:cs typeface="Arial" pitchFamily="34" charset="0"/>
              </a:rPr>
              <a:t>Keep Employment Opportunity Analysis </a:t>
            </a:r>
            <a:r>
              <a:rPr lang="en-US" sz="2400" dirty="0" smtClean="0">
                <a:latin typeface="Arial" pitchFamily="34" charset="0"/>
                <a:cs typeface="Arial" pitchFamily="34" charset="0"/>
              </a:rPr>
              <a:t>Current</a:t>
            </a:r>
          </a:p>
          <a:p>
            <a:pPr marL="0" indent="0">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Strengthen Relationship with Potential </a:t>
            </a:r>
            <a:r>
              <a:rPr lang="en-US" sz="2400" dirty="0" smtClean="0">
                <a:latin typeface="Arial" pitchFamily="34" charset="0"/>
                <a:cs typeface="Arial" pitchFamily="34" charset="0"/>
              </a:rPr>
              <a:t>Employers</a:t>
            </a:r>
          </a:p>
          <a:p>
            <a:pPr marL="0" indent="0">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Provide Employment Readiness Counseling When </a:t>
            </a:r>
            <a:r>
              <a:rPr lang="en-US" sz="2400" dirty="0" smtClean="0">
                <a:latin typeface="Arial" pitchFamily="34" charset="0"/>
                <a:cs typeface="Arial" pitchFamily="34" charset="0"/>
              </a:rPr>
              <a:t>Necessary</a:t>
            </a:r>
          </a:p>
          <a:p>
            <a:pPr marL="0" indent="0">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Career Placement for </a:t>
            </a:r>
            <a:r>
              <a:rPr lang="en-US" sz="2400" b="1" dirty="0" smtClean="0">
                <a:latin typeface="Arial" pitchFamily="34" charset="0"/>
                <a:cs typeface="Arial" pitchFamily="34" charset="0"/>
              </a:rPr>
              <a:t>both</a:t>
            </a:r>
            <a:r>
              <a:rPr lang="en-US" sz="2400" dirty="0" smtClean="0">
                <a:latin typeface="Arial" pitchFamily="34" charset="0"/>
                <a:cs typeface="Arial" pitchFamily="34" charset="0"/>
              </a:rPr>
              <a:t> Graduates and Non-Graduates</a:t>
            </a:r>
          </a:p>
          <a:p>
            <a:pPr>
              <a:buFontTx/>
              <a:buNone/>
            </a:pPr>
            <a:endParaRPr lang="en-US" sz="2800" dirty="0" smtClean="0"/>
          </a:p>
        </p:txBody>
      </p:sp>
      <p:sp>
        <p:nvSpPr>
          <p:cNvPr id="60418"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5EA0D3-7BF3-41B9-A1C4-7748A7085321}" type="slidenum">
              <a:rPr lang="en-US"/>
              <a:pPr eaLnBrk="1" hangingPunct="1"/>
              <a:t>41</a:t>
            </a:fld>
            <a:endParaRPr lang="en-US"/>
          </a:p>
        </p:txBody>
      </p:sp>
      <p:sp>
        <p:nvSpPr>
          <p:cNvPr id="40963" name="Rectangle 2"/>
          <p:cNvSpPr>
            <a:spLocks noGrp="1" noChangeArrowheads="1"/>
          </p:cNvSpPr>
          <p:nvPr>
            <p:ph type="title"/>
          </p:nvPr>
        </p:nvSpPr>
        <p:spPr>
          <a:xfrm>
            <a:off x="1828800" y="457200"/>
            <a:ext cx="7315200" cy="685800"/>
          </a:xfrm>
        </p:spPr>
        <p:txBody>
          <a:bodyPr>
            <a:noAutofit/>
          </a:bodyPr>
          <a:lstStyle/>
          <a:p>
            <a:pPr algn="l" eaLnBrk="1" hangingPunct="1">
              <a:defRPr/>
            </a:pPr>
            <a:r>
              <a:rPr lang="en-US" sz="3600" dirty="0" smtClean="0">
                <a:solidFill>
                  <a:srgbClr val="C00000"/>
                </a:solidFill>
                <a:latin typeface="Arial" pitchFamily="34" charset="0"/>
                <a:cs typeface="Arial" pitchFamily="34" charset="0"/>
              </a:rPr>
              <a:t/>
            </a:r>
            <a:br>
              <a:rPr lang="en-US" sz="3600" dirty="0" smtClean="0">
                <a:solidFill>
                  <a:srgbClr val="C00000"/>
                </a:solidFill>
                <a:latin typeface="Arial" pitchFamily="34" charset="0"/>
                <a:cs typeface="Arial" pitchFamily="34" charset="0"/>
              </a:rPr>
            </a:br>
            <a:r>
              <a:rPr lang="en-US" sz="3600" dirty="0" smtClean="0">
                <a:solidFill>
                  <a:srgbClr val="C00000"/>
                </a:solidFill>
                <a:latin typeface="Arial" pitchFamily="34" charset="0"/>
                <a:cs typeface="Arial" pitchFamily="34" charset="0"/>
              </a:rPr>
              <a:t>Default Risk Reduction</a:t>
            </a:r>
            <a:r>
              <a:rPr lang="en-US" sz="3600" dirty="0">
                <a:solidFill>
                  <a:srgbClr val="C00000"/>
                </a:solidFill>
                <a:latin typeface="Arial" pitchFamily="34" charset="0"/>
                <a:cs typeface="Arial" pitchFamily="34" charset="0"/>
              </a:rPr>
              <a:t> </a:t>
            </a:r>
            <a:r>
              <a:rPr lang="en-US" sz="3600" dirty="0" smtClean="0">
                <a:solidFill>
                  <a:srgbClr val="C00000"/>
                </a:solidFill>
                <a:latin typeface="Arial" pitchFamily="34" charset="0"/>
                <a:cs typeface="Arial" pitchFamily="34" charset="0"/>
              </a:rPr>
              <a:t>Component</a:t>
            </a:r>
            <a:br>
              <a:rPr lang="en-US" sz="3600" dirty="0" smtClean="0">
                <a:solidFill>
                  <a:srgbClr val="C00000"/>
                </a:solidFill>
                <a:latin typeface="Arial" pitchFamily="34" charset="0"/>
                <a:cs typeface="Arial" pitchFamily="34" charset="0"/>
              </a:rPr>
            </a:br>
            <a:endParaRPr lang="en-US" sz="3600" i="1"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231144007"/>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Placeholder 4"/>
          <p:cNvSpPr>
            <a:spLocks noGrp="1" noChangeArrowheads="1"/>
          </p:cNvSpPr>
          <p:nvPr>
            <p:ph idx="1"/>
          </p:nvPr>
        </p:nvSpPr>
        <p:spPr bwMode="black">
          <a:xfrm>
            <a:off x="1676400" y="1524000"/>
            <a:ext cx="6934200" cy="4694238"/>
          </a:xfrm>
        </p:spPr>
        <p:txBody>
          <a:bodyPr>
            <a:normAutofit/>
          </a:bodyPr>
          <a:lstStyle/>
          <a:p>
            <a:pPr>
              <a:buFontTx/>
              <a:buNone/>
              <a:defRPr/>
            </a:pPr>
            <a:r>
              <a:rPr lang="en-US" sz="2600" b="1" i="1" dirty="0" smtClean="0">
                <a:latin typeface="Arial" pitchFamily="34" charset="0"/>
                <a:cs typeface="Arial" pitchFamily="34" charset="0"/>
              </a:rPr>
              <a:t>Plan </a:t>
            </a:r>
            <a:r>
              <a:rPr lang="en-US" sz="2600" b="1" i="1" dirty="0">
                <a:latin typeface="Arial" pitchFamily="34" charset="0"/>
                <a:cs typeface="Arial" pitchFamily="34" charset="0"/>
              </a:rPr>
              <a:t>s</a:t>
            </a:r>
            <a:r>
              <a:rPr lang="en-US" sz="2600" b="1" i="1" dirty="0" smtClean="0">
                <a:latin typeface="Arial" pitchFamily="34" charset="0"/>
                <a:cs typeface="Arial" pitchFamily="34" charset="0"/>
              </a:rPr>
              <a:t>hould </a:t>
            </a:r>
            <a:r>
              <a:rPr lang="en-US" sz="2600" b="1" i="1" dirty="0">
                <a:latin typeface="Arial" pitchFamily="34" charset="0"/>
                <a:cs typeface="Arial" pitchFamily="34" charset="0"/>
              </a:rPr>
              <a:t>i</a:t>
            </a:r>
            <a:r>
              <a:rPr lang="en-US" sz="2600" b="1" i="1" dirty="0" smtClean="0">
                <a:latin typeface="Arial" pitchFamily="34" charset="0"/>
                <a:cs typeface="Arial" pitchFamily="34" charset="0"/>
              </a:rPr>
              <a:t>nclude </a:t>
            </a:r>
            <a:r>
              <a:rPr lang="en-US" sz="2600" b="1" i="1" dirty="0">
                <a:latin typeface="Arial" pitchFamily="34" charset="0"/>
                <a:cs typeface="Arial" pitchFamily="34" charset="0"/>
              </a:rPr>
              <a:t>b</a:t>
            </a:r>
            <a:r>
              <a:rPr lang="en-US" sz="2600" b="1" i="1" dirty="0" smtClean="0">
                <a:latin typeface="Arial" pitchFamily="34" charset="0"/>
                <a:cs typeface="Arial" pitchFamily="34" charset="0"/>
              </a:rPr>
              <a:t>oth</a:t>
            </a:r>
            <a:r>
              <a:rPr lang="en-US" sz="2600" dirty="0" smtClean="0">
                <a:latin typeface="Arial" pitchFamily="34" charset="0"/>
                <a:cs typeface="Arial" pitchFamily="34" charset="0"/>
              </a:rPr>
              <a:t>:</a:t>
            </a:r>
          </a:p>
          <a:p>
            <a:pPr>
              <a:buFontTx/>
              <a:buNone/>
              <a:defRPr/>
            </a:pPr>
            <a:endParaRPr lang="en-US" sz="2400" dirty="0" smtClean="0">
              <a:latin typeface="Arial" pitchFamily="34" charset="0"/>
              <a:cs typeface="Arial" pitchFamily="34" charset="0"/>
            </a:endParaRPr>
          </a:p>
          <a:p>
            <a:pPr>
              <a:defRPr/>
            </a:pPr>
            <a:r>
              <a:rPr lang="en-US" sz="2400" dirty="0" smtClean="0">
                <a:latin typeface="Arial" pitchFamily="34" charset="0"/>
                <a:cs typeface="Arial" pitchFamily="34" charset="0"/>
              </a:rPr>
              <a:t>Targeted interventions…evidence-based activities aimed at identified risk populations: could be ‘best practices’ or could be activity expressly created to address a situation at your school;  and, </a:t>
            </a:r>
          </a:p>
          <a:p>
            <a:pPr marL="0" indent="0">
              <a:buFontTx/>
              <a:buNone/>
              <a:defRPr/>
            </a:pPr>
            <a:endParaRPr lang="en-US" sz="2400" dirty="0" smtClean="0">
              <a:latin typeface="Arial" pitchFamily="34" charset="0"/>
              <a:cs typeface="Arial" pitchFamily="34" charset="0"/>
            </a:endParaRPr>
          </a:p>
          <a:p>
            <a:pPr>
              <a:defRPr/>
            </a:pPr>
            <a:r>
              <a:rPr lang="en-US" sz="2400" dirty="0" smtClean="0">
                <a:latin typeface="Arial" pitchFamily="34" charset="0"/>
                <a:cs typeface="Arial" pitchFamily="34" charset="0"/>
              </a:rPr>
              <a:t>General Interventions: </a:t>
            </a:r>
            <a:r>
              <a:rPr lang="en-US" sz="2400" dirty="0">
                <a:latin typeface="Arial" pitchFamily="34" charset="0"/>
                <a:cs typeface="Arial" pitchFamily="34" charset="0"/>
              </a:rPr>
              <a:t> </a:t>
            </a:r>
            <a:r>
              <a:rPr lang="en-US" sz="2400" dirty="0" smtClean="0">
                <a:latin typeface="Arial" pitchFamily="34" charset="0"/>
                <a:cs typeface="Arial" pitchFamily="34" charset="0"/>
              </a:rPr>
              <a:t>Using ‘best practices’  because of their general default prevention benefits for all student borrowers</a:t>
            </a:r>
          </a:p>
          <a:p>
            <a:pPr algn="ctr">
              <a:buFontTx/>
              <a:buNone/>
              <a:defRPr/>
            </a:pPr>
            <a:endParaRPr lang="en-US" sz="2800" dirty="0" smtClean="0"/>
          </a:p>
          <a:p>
            <a:pPr algn="ctr">
              <a:buFontTx/>
              <a:buNone/>
              <a:defRPr/>
            </a:pPr>
            <a:endParaRPr lang="en-US" sz="2800" dirty="0" smtClean="0"/>
          </a:p>
          <a:p>
            <a:pPr algn="ctr">
              <a:buFontTx/>
              <a:buNone/>
              <a:defRPr/>
            </a:pPr>
            <a:endParaRPr lang="en-US" sz="2800" dirty="0" smtClean="0"/>
          </a:p>
          <a:p>
            <a:pPr algn="ctr">
              <a:buFontTx/>
              <a:buNone/>
              <a:defRPr/>
            </a:pPr>
            <a:endParaRPr lang="en-US" sz="2800" dirty="0" smtClean="0"/>
          </a:p>
          <a:p>
            <a:pPr algn="ctr">
              <a:buFontTx/>
              <a:buNone/>
              <a:defRPr/>
            </a:pPr>
            <a:endParaRPr lang="en-US" sz="2800" dirty="0" smtClean="0"/>
          </a:p>
          <a:p>
            <a:pPr>
              <a:buFontTx/>
              <a:buNone/>
              <a:defRPr/>
            </a:pPr>
            <a:endParaRPr lang="en-US" sz="2800" dirty="0" smtClean="0"/>
          </a:p>
          <a:p>
            <a:pPr>
              <a:buFontTx/>
              <a:buNone/>
              <a:defRPr/>
            </a:pPr>
            <a:endParaRPr lang="en-US" sz="2800" dirty="0" smtClean="0"/>
          </a:p>
        </p:txBody>
      </p:sp>
      <p:sp>
        <p:nvSpPr>
          <p:cNvPr id="49154"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0B9EF1-BBB8-49D8-A800-9157661405E2}" type="slidenum">
              <a:rPr lang="en-US"/>
              <a:pPr eaLnBrk="1" hangingPunct="1"/>
              <a:t>42</a:t>
            </a:fld>
            <a:endParaRPr lang="en-US"/>
          </a:p>
        </p:txBody>
      </p:sp>
      <p:sp>
        <p:nvSpPr>
          <p:cNvPr id="40963" name="Rectangle 2"/>
          <p:cNvSpPr>
            <a:spLocks noGrp="1" noChangeArrowheads="1"/>
          </p:cNvSpPr>
          <p:nvPr>
            <p:ph type="title"/>
          </p:nvPr>
        </p:nvSpPr>
        <p:spPr>
          <a:xfrm>
            <a:off x="1524000" y="381000"/>
            <a:ext cx="7620000" cy="762000"/>
          </a:xfrm>
        </p:spPr>
        <p:txBody>
          <a:bodyPr>
            <a:normAutofit fontScale="90000"/>
          </a:bodyPr>
          <a:lstStyle/>
          <a:p>
            <a:pPr eaLnBrk="1" hangingPunct="1">
              <a:defRPr/>
            </a:pPr>
            <a:r>
              <a:rPr lang="en-US" sz="4000" dirty="0" smtClean="0">
                <a:solidFill>
                  <a:srgbClr val="C00000"/>
                </a:solidFill>
                <a:latin typeface="Arial" pitchFamily="34" charset="0"/>
                <a:cs typeface="Arial" pitchFamily="34" charset="0"/>
              </a:rPr>
              <a:t/>
            </a:r>
            <a:br>
              <a:rPr lang="en-US" sz="4000" dirty="0" smtClean="0">
                <a:solidFill>
                  <a:srgbClr val="C00000"/>
                </a:solidFill>
                <a:latin typeface="Arial" pitchFamily="34" charset="0"/>
                <a:cs typeface="Arial" pitchFamily="34" charset="0"/>
              </a:rPr>
            </a:br>
            <a:r>
              <a:rPr lang="en-US" sz="4000" dirty="0" smtClean="0">
                <a:solidFill>
                  <a:srgbClr val="C00000"/>
                </a:solidFill>
                <a:latin typeface="Arial" pitchFamily="34" charset="0"/>
                <a:cs typeface="Arial" pitchFamily="34" charset="0"/>
              </a:rPr>
              <a:t>Default Risk Reduction Component</a:t>
            </a:r>
            <a:r>
              <a:rPr lang="en-US" sz="3600" dirty="0" smtClean="0"/>
              <a:t/>
            </a:r>
            <a:br>
              <a:rPr lang="en-US" sz="3600" dirty="0" smtClean="0"/>
            </a:br>
            <a:endParaRPr lang="en-US" sz="2800" i="1" dirty="0" smtClean="0"/>
          </a:p>
        </p:txBody>
      </p:sp>
    </p:spTree>
    <p:extLst>
      <p:ext uri="{BB962C8B-B14F-4D97-AF65-F5344CB8AC3E}">
        <p14:creationId xmlns:p14="http://schemas.microsoft.com/office/powerpoint/2010/main" val="3360288006"/>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Placeholder 4"/>
          <p:cNvSpPr>
            <a:spLocks noGrp="1" noChangeArrowheads="1"/>
          </p:cNvSpPr>
          <p:nvPr>
            <p:ph idx="1"/>
          </p:nvPr>
        </p:nvSpPr>
        <p:spPr bwMode="black">
          <a:xfrm>
            <a:off x="1752600" y="1676400"/>
            <a:ext cx="6858000" cy="4541838"/>
          </a:xfrm>
        </p:spPr>
        <p:txBody>
          <a:bodyPr>
            <a:normAutofit/>
          </a:bodyPr>
          <a:lstStyle/>
          <a:p>
            <a:pPr>
              <a:buFontTx/>
              <a:buNone/>
            </a:pPr>
            <a:r>
              <a:rPr lang="en-US" sz="2800" b="1" i="1" dirty="0" smtClean="0">
                <a:latin typeface="Arial" pitchFamily="34" charset="0"/>
                <a:cs typeface="Arial" pitchFamily="34" charset="0"/>
              </a:rPr>
              <a:t>Establish Tracking Method</a:t>
            </a:r>
          </a:p>
          <a:p>
            <a:pPr>
              <a:buFontTx/>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Identify person responsible for specific </a:t>
            </a:r>
            <a:r>
              <a:rPr lang="en-US" sz="2400" dirty="0" smtClean="0">
                <a:latin typeface="Arial" pitchFamily="34" charset="0"/>
                <a:cs typeface="Arial" pitchFamily="34" charset="0"/>
              </a:rPr>
              <a:t>task</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Establish timeline for completion</a:t>
            </a:r>
          </a:p>
          <a:p>
            <a:r>
              <a:rPr lang="en-US" sz="2400" dirty="0" smtClean="0">
                <a:latin typeface="Arial" pitchFamily="34" charset="0"/>
                <a:cs typeface="Arial" pitchFamily="34" charset="0"/>
              </a:rPr>
              <a:t>Reporting outcomes</a:t>
            </a:r>
          </a:p>
          <a:p>
            <a:r>
              <a:rPr lang="en-US" sz="2400" dirty="0" smtClean="0">
                <a:latin typeface="Arial" pitchFamily="34" charset="0"/>
                <a:cs typeface="Arial" pitchFamily="34" charset="0"/>
              </a:rPr>
              <a:t>Make changes based upon monitored results</a:t>
            </a:r>
          </a:p>
          <a:p>
            <a:r>
              <a:rPr lang="en-US" sz="2400" dirty="0" smtClean="0">
                <a:latin typeface="Arial" pitchFamily="34" charset="0"/>
                <a:cs typeface="Arial" pitchFamily="34" charset="0"/>
              </a:rPr>
              <a:t>Team manages the process over time</a:t>
            </a:r>
          </a:p>
          <a:p>
            <a:r>
              <a:rPr lang="en-US" sz="2400" dirty="0" smtClean="0">
                <a:latin typeface="Arial" pitchFamily="34" charset="0"/>
                <a:cs typeface="Arial" pitchFamily="34" charset="0"/>
              </a:rPr>
              <a:t>Create Electronic Tracking Mechanism</a:t>
            </a:r>
          </a:p>
          <a:p>
            <a:pPr>
              <a:buFontTx/>
              <a:buNone/>
            </a:pPr>
            <a:endParaRPr lang="en-US" sz="2800" dirty="0" smtClean="0"/>
          </a:p>
          <a:p>
            <a:pPr algn="ctr">
              <a:buFontTx/>
              <a:buNone/>
            </a:pPr>
            <a:endParaRPr lang="en-US" sz="2800" dirty="0" smtClean="0"/>
          </a:p>
          <a:p>
            <a:pPr algn="ctr">
              <a:buFontTx/>
              <a:buNone/>
            </a:pPr>
            <a:endParaRPr lang="en-US" sz="2800" dirty="0" smtClean="0"/>
          </a:p>
          <a:p>
            <a:pPr algn="ctr">
              <a:buFontTx/>
              <a:buNone/>
            </a:pPr>
            <a:endParaRPr lang="en-US" sz="2800" dirty="0" smtClean="0"/>
          </a:p>
          <a:p>
            <a:pPr algn="ctr">
              <a:buFontTx/>
              <a:buNone/>
            </a:pPr>
            <a:endParaRPr lang="en-US" sz="2800" dirty="0" smtClean="0"/>
          </a:p>
          <a:p>
            <a:pPr algn="ctr">
              <a:buFontTx/>
              <a:buNone/>
            </a:pPr>
            <a:endParaRPr lang="en-US" sz="2800" dirty="0" smtClean="0"/>
          </a:p>
          <a:p>
            <a:pPr>
              <a:buFontTx/>
              <a:buNone/>
            </a:pPr>
            <a:endParaRPr lang="en-US" sz="2800" dirty="0" smtClean="0"/>
          </a:p>
          <a:p>
            <a:pPr>
              <a:buFontTx/>
              <a:buNone/>
            </a:pPr>
            <a:endParaRPr lang="en-US" sz="2800" dirty="0" smtClean="0"/>
          </a:p>
        </p:txBody>
      </p:sp>
      <p:sp>
        <p:nvSpPr>
          <p:cNvPr id="48130"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1C6762-A5BB-4CE0-BEFA-97E5DD526E34}" type="slidenum">
              <a:rPr lang="en-US"/>
              <a:pPr eaLnBrk="1" hangingPunct="1"/>
              <a:t>43</a:t>
            </a:fld>
            <a:endParaRPr lang="en-US"/>
          </a:p>
        </p:txBody>
      </p:sp>
      <p:sp>
        <p:nvSpPr>
          <p:cNvPr id="48131" name="Rectangle 2"/>
          <p:cNvSpPr>
            <a:spLocks noGrp="1" noChangeArrowheads="1"/>
          </p:cNvSpPr>
          <p:nvPr>
            <p:ph type="title"/>
          </p:nvPr>
        </p:nvSpPr>
        <p:spPr>
          <a:xfrm>
            <a:off x="1676400" y="457200"/>
            <a:ext cx="7467600" cy="914400"/>
          </a:xfrm>
        </p:spPr>
        <p:txBody>
          <a:bodyPr>
            <a:normAutofit fontScale="90000"/>
          </a:bodyPr>
          <a:lstStyle/>
          <a:p>
            <a:pPr eaLnBrk="1" hangingPunct="1"/>
            <a:r>
              <a:rPr lang="en-US" sz="4000" dirty="0" smtClean="0">
                <a:solidFill>
                  <a:srgbClr val="C00000"/>
                </a:solidFill>
                <a:latin typeface="Arial" pitchFamily="34" charset="0"/>
                <a:cs typeface="Arial" pitchFamily="34" charset="0"/>
              </a:rPr>
              <a:t>Default Risk Reduction Component </a:t>
            </a:r>
            <a:r>
              <a:rPr lang="en-US" sz="3600" dirty="0" smtClean="0"/>
              <a:t/>
            </a:r>
            <a:br>
              <a:rPr lang="en-US" sz="3600" dirty="0" smtClean="0"/>
            </a:br>
            <a:endParaRPr lang="en-US" sz="2800" i="1" dirty="0" smtClean="0"/>
          </a:p>
        </p:txBody>
      </p:sp>
    </p:spTree>
    <p:extLst>
      <p:ext uri="{BB962C8B-B14F-4D97-AF65-F5344CB8AC3E}">
        <p14:creationId xmlns:p14="http://schemas.microsoft.com/office/powerpoint/2010/main" val="2841826379"/>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524000" y="1295400"/>
            <a:ext cx="7239000" cy="4724400"/>
          </a:xfrm>
        </p:spPr>
        <p:txBody>
          <a:bodyPr>
            <a:normAutofit fontScale="92500" lnSpcReduction="20000"/>
          </a:bodyPr>
          <a:lstStyle/>
          <a:p>
            <a:pPr>
              <a:lnSpc>
                <a:spcPct val="90000"/>
              </a:lnSpc>
              <a:buFontTx/>
              <a:buNone/>
              <a:defRPr/>
            </a:pPr>
            <a:r>
              <a:rPr lang="en-US" sz="2800" dirty="0" smtClean="0">
                <a:solidFill>
                  <a:srgbClr val="0070C0"/>
                </a:solidFill>
                <a:latin typeface="Arial" pitchFamily="34" charset="0"/>
                <a:cs typeface="Arial" pitchFamily="34" charset="0"/>
              </a:rPr>
              <a:t>  </a:t>
            </a:r>
          </a:p>
          <a:p>
            <a:pPr marL="514350" indent="-514350">
              <a:lnSpc>
                <a:spcPct val="90000"/>
              </a:lnSpc>
              <a:buFont typeface="+mj-lt"/>
              <a:buAutoNum type="arabicPeriod"/>
              <a:defRPr/>
            </a:pPr>
            <a:r>
              <a:rPr lang="en-US" sz="2600" dirty="0" smtClean="0">
                <a:latin typeface="Arial" pitchFamily="34" charset="0"/>
                <a:cs typeface="Arial" pitchFamily="34" charset="0"/>
              </a:rPr>
              <a:t>What were my FY 09 (</a:t>
            </a:r>
            <a:r>
              <a:rPr lang="en-US" sz="2600" dirty="0" smtClean="0">
                <a:latin typeface="Arial" pitchFamily="34" charset="0"/>
                <a:cs typeface="Arial" pitchFamily="34" charset="0"/>
              </a:rPr>
              <a:t>3yr</a:t>
            </a:r>
            <a:r>
              <a:rPr lang="en-US" sz="2600" dirty="0" smtClean="0">
                <a:latin typeface="Arial" pitchFamily="34" charset="0"/>
                <a:cs typeface="Arial" pitchFamily="34" charset="0"/>
              </a:rPr>
              <a:t>) and FY 10 (3yr) CDRs?</a:t>
            </a:r>
          </a:p>
          <a:p>
            <a:pPr marL="514350" indent="-514350">
              <a:lnSpc>
                <a:spcPct val="90000"/>
              </a:lnSpc>
              <a:buFont typeface="+mj-lt"/>
              <a:buAutoNum type="arabicPeriod"/>
              <a:defRPr/>
            </a:pPr>
            <a:r>
              <a:rPr lang="en-US" sz="2600" dirty="0" smtClean="0">
                <a:latin typeface="Arial" pitchFamily="34" charset="0"/>
                <a:cs typeface="Arial" pitchFamily="34" charset="0"/>
              </a:rPr>
              <a:t>Am I at risk of hitting 30% for FY 12 and FY13?</a:t>
            </a:r>
          </a:p>
          <a:p>
            <a:pPr marL="514350" indent="-514350">
              <a:lnSpc>
                <a:spcPct val="90000"/>
              </a:lnSpc>
              <a:buFont typeface="+mj-lt"/>
              <a:buAutoNum type="arabicPeriod"/>
              <a:defRPr/>
            </a:pPr>
            <a:r>
              <a:rPr lang="en-US" sz="2600" dirty="0" smtClean="0">
                <a:latin typeface="Arial" pitchFamily="34" charset="0"/>
                <a:cs typeface="Arial" pitchFamily="34" charset="0"/>
              </a:rPr>
              <a:t>Do I know where I stand on future CDRs? How?</a:t>
            </a:r>
          </a:p>
          <a:p>
            <a:pPr marL="514350" indent="-514350">
              <a:lnSpc>
                <a:spcPct val="90000"/>
              </a:lnSpc>
              <a:buFont typeface="+mj-lt"/>
              <a:buAutoNum type="arabicPeriod"/>
              <a:defRPr/>
            </a:pPr>
            <a:r>
              <a:rPr lang="en-US" sz="2600" dirty="0" smtClean="0">
                <a:latin typeface="Arial" pitchFamily="34" charset="0"/>
                <a:cs typeface="Arial" pitchFamily="34" charset="0"/>
              </a:rPr>
              <a:t>Do I have a functionally representative </a:t>
            </a:r>
            <a:r>
              <a:rPr lang="en-US" sz="2600" dirty="0">
                <a:latin typeface="Arial" pitchFamily="34" charset="0"/>
                <a:cs typeface="Arial" pitchFamily="34" charset="0"/>
              </a:rPr>
              <a:t>t</a:t>
            </a:r>
            <a:r>
              <a:rPr lang="en-US" sz="2600" dirty="0" smtClean="0">
                <a:latin typeface="Arial" pitchFamily="34" charset="0"/>
                <a:cs typeface="Arial" pitchFamily="34" charset="0"/>
              </a:rPr>
              <a:t>ask force? What is the source of my default risk? Data/Evidence?</a:t>
            </a:r>
          </a:p>
          <a:p>
            <a:pPr marL="514350" indent="-514350">
              <a:lnSpc>
                <a:spcPct val="90000"/>
              </a:lnSpc>
              <a:buFont typeface="+mj-lt"/>
              <a:buAutoNum type="arabicPeriod"/>
              <a:defRPr/>
            </a:pPr>
            <a:r>
              <a:rPr lang="en-US" sz="2600" dirty="0" smtClean="0">
                <a:latin typeface="Arial" pitchFamily="34" charset="0"/>
                <a:cs typeface="Arial" pitchFamily="34" charset="0"/>
              </a:rPr>
              <a:t>What default prevention strategies are in my plan </a:t>
            </a:r>
            <a:br>
              <a:rPr lang="en-US" sz="2600" dirty="0" smtClean="0">
                <a:latin typeface="Arial" pitchFamily="34" charset="0"/>
                <a:cs typeface="Arial" pitchFamily="34" charset="0"/>
              </a:rPr>
            </a:br>
            <a:r>
              <a:rPr lang="en-US" sz="2600" dirty="0" smtClean="0">
                <a:latin typeface="Arial" pitchFamily="34" charset="0"/>
                <a:cs typeface="Arial" pitchFamily="34" charset="0"/>
              </a:rPr>
              <a:t>that directly address my identified default risks?       </a:t>
            </a:r>
            <a:br>
              <a:rPr lang="en-US" sz="2600" dirty="0" smtClean="0">
                <a:latin typeface="Arial" pitchFamily="34" charset="0"/>
                <a:cs typeface="Arial" pitchFamily="34" charset="0"/>
              </a:rPr>
            </a:br>
            <a:r>
              <a:rPr lang="en-US" sz="2600" dirty="0" smtClean="0">
                <a:latin typeface="Arial" pitchFamily="34" charset="0"/>
                <a:cs typeface="Arial" pitchFamily="34" charset="0"/>
              </a:rPr>
              <a:t>Are they measureable?</a:t>
            </a:r>
          </a:p>
          <a:p>
            <a:pPr marL="514350" indent="-514350">
              <a:lnSpc>
                <a:spcPct val="90000"/>
              </a:lnSpc>
              <a:buFont typeface="+mj-lt"/>
              <a:buAutoNum type="arabicPeriod"/>
              <a:defRPr/>
            </a:pPr>
            <a:r>
              <a:rPr lang="en-US" sz="2600" dirty="0" smtClean="0">
                <a:latin typeface="Arial" pitchFamily="34" charset="0"/>
                <a:cs typeface="Arial" pitchFamily="34" charset="0"/>
              </a:rPr>
              <a:t>How will my team track results and make adjustments?</a:t>
            </a:r>
          </a:p>
          <a:p>
            <a:pPr marL="514350" indent="-514350">
              <a:lnSpc>
                <a:spcPct val="90000"/>
              </a:lnSpc>
              <a:buFont typeface="+mj-lt"/>
              <a:buAutoNum type="arabicPeriod"/>
              <a:defRPr/>
            </a:pPr>
            <a:r>
              <a:rPr lang="en-US" sz="2600" dirty="0" smtClean="0">
                <a:latin typeface="Arial" pitchFamily="34" charset="0"/>
                <a:cs typeface="Arial" pitchFamily="34" charset="0"/>
              </a:rPr>
              <a:t>What additional best practices have I added?</a:t>
            </a:r>
          </a:p>
          <a:p>
            <a:pPr>
              <a:lnSpc>
                <a:spcPct val="90000"/>
              </a:lnSpc>
              <a:buFontTx/>
              <a:buNone/>
              <a:defRPr/>
            </a:pPr>
            <a:endParaRPr lang="en-US" sz="2800" dirty="0" smtClean="0"/>
          </a:p>
        </p:txBody>
      </p:sp>
      <p:sp>
        <p:nvSpPr>
          <p:cNvPr id="62466"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2518A5-A9EC-49D4-97D6-D0851C538AA2}" type="slidenum">
              <a:rPr lang="en-US"/>
              <a:pPr eaLnBrk="1" hangingPunct="1"/>
              <a:t>44</a:t>
            </a:fld>
            <a:endParaRPr lang="en-US"/>
          </a:p>
        </p:txBody>
      </p:sp>
      <p:sp>
        <p:nvSpPr>
          <p:cNvPr id="62467" name="Rectangle 2"/>
          <p:cNvSpPr>
            <a:spLocks noGrp="1" noChangeArrowheads="1"/>
          </p:cNvSpPr>
          <p:nvPr>
            <p:ph type="title"/>
          </p:nvPr>
        </p:nvSpPr>
        <p:spPr>
          <a:xfrm>
            <a:off x="1524000" y="381000"/>
            <a:ext cx="7010400" cy="1066800"/>
          </a:xfrm>
        </p:spPr>
        <p:txBody>
          <a:bodyPr>
            <a:normAutofit/>
          </a:bodyPr>
          <a:lstStyle/>
          <a:p>
            <a:pPr eaLnBrk="1" hangingPunct="1"/>
            <a:r>
              <a:rPr lang="en-US" sz="3600" dirty="0" smtClean="0">
                <a:solidFill>
                  <a:srgbClr val="C00000"/>
                </a:solidFill>
                <a:latin typeface="Arial" pitchFamily="34" charset="0"/>
                <a:cs typeface="Arial" pitchFamily="34" charset="0"/>
              </a:rPr>
              <a:t>Assessing Your Current Situation</a:t>
            </a:r>
          </a:p>
        </p:txBody>
      </p:sp>
    </p:spTree>
    <p:extLst>
      <p:ext uri="{BB962C8B-B14F-4D97-AF65-F5344CB8AC3E}">
        <p14:creationId xmlns:p14="http://schemas.microsoft.com/office/powerpoint/2010/main" val="3503101263"/>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676400" y="1524000"/>
            <a:ext cx="7086600" cy="4343400"/>
          </a:xfrm>
        </p:spPr>
        <p:txBody>
          <a:bodyPr>
            <a:normAutofit fontScale="92500"/>
          </a:bodyPr>
          <a:lstStyle/>
          <a:p>
            <a:pPr>
              <a:lnSpc>
                <a:spcPct val="90000"/>
              </a:lnSpc>
              <a:buFontTx/>
              <a:buNone/>
              <a:defRPr/>
            </a:pPr>
            <a:endParaRPr lang="en-US" sz="2400" u="sng" dirty="0" smtClean="0">
              <a:solidFill>
                <a:schemeClr val="tx2"/>
              </a:solidFill>
              <a:latin typeface="Arial" pitchFamily="34" charset="0"/>
              <a:cs typeface="Arial" pitchFamily="34" charset="0"/>
            </a:endParaRPr>
          </a:p>
          <a:p>
            <a:pPr marL="457200" indent="-457200">
              <a:lnSpc>
                <a:spcPct val="90000"/>
              </a:lnSpc>
              <a:buFont typeface="+mj-lt"/>
              <a:buAutoNum type="arabicPeriod"/>
              <a:defRPr/>
            </a:pPr>
            <a:r>
              <a:rPr lang="en-US" sz="2400" dirty="0" smtClean="0">
                <a:latin typeface="Arial" pitchFamily="34" charset="0"/>
                <a:cs typeface="Arial" pitchFamily="34" charset="0"/>
              </a:rPr>
              <a:t>Team Driven: Our DP Team members should include…</a:t>
            </a:r>
          </a:p>
          <a:p>
            <a:pPr marL="457200" indent="-457200">
              <a:lnSpc>
                <a:spcPct val="90000"/>
              </a:lnSpc>
              <a:buFont typeface="+mj-lt"/>
              <a:buAutoNum type="arabicPeriod"/>
              <a:defRPr/>
            </a:pPr>
            <a:r>
              <a:rPr lang="en-US" sz="2400" dirty="0" smtClean="0">
                <a:latin typeface="Arial" pitchFamily="34" charset="0"/>
                <a:cs typeface="Arial" pitchFamily="34" charset="0"/>
              </a:rPr>
              <a:t>Our CDR risk (Data/Evidence) profile suggests…</a:t>
            </a:r>
          </a:p>
          <a:p>
            <a:pPr marL="457200" indent="-457200">
              <a:lnSpc>
                <a:spcPct val="90000"/>
              </a:lnSpc>
              <a:buFont typeface="+mj-lt"/>
              <a:buAutoNum type="arabicPeriod"/>
              <a:defRPr/>
            </a:pPr>
            <a:r>
              <a:rPr lang="en-US" sz="2400" dirty="0" smtClean="0">
                <a:latin typeface="Arial" pitchFamily="34" charset="0"/>
                <a:cs typeface="Arial" pitchFamily="34" charset="0"/>
              </a:rPr>
              <a:t>Data Driven: Our data analysis will include (what data/steps)…</a:t>
            </a:r>
          </a:p>
          <a:p>
            <a:pPr marL="514350" indent="-514350">
              <a:lnSpc>
                <a:spcPct val="90000"/>
              </a:lnSpc>
              <a:buFont typeface="+mj-lt"/>
              <a:buAutoNum type="arabicPeriod"/>
              <a:defRPr/>
            </a:pPr>
            <a:r>
              <a:rPr lang="en-US" sz="2400" dirty="0" smtClean="0">
                <a:latin typeface="Arial" pitchFamily="34" charset="0"/>
                <a:cs typeface="Arial" pitchFamily="34" charset="0"/>
              </a:rPr>
              <a:t>Our default management, repayment management and risk reduction strategies will include….</a:t>
            </a:r>
          </a:p>
          <a:p>
            <a:pPr marL="514350" indent="-514350">
              <a:lnSpc>
                <a:spcPct val="90000"/>
              </a:lnSpc>
              <a:buFont typeface="+mj-lt"/>
              <a:buAutoNum type="arabicPeriod"/>
              <a:defRPr/>
            </a:pPr>
            <a:r>
              <a:rPr lang="en-US" sz="2400" dirty="0" smtClean="0">
                <a:latin typeface="Arial" pitchFamily="34" charset="0"/>
                <a:cs typeface="Arial" pitchFamily="34" charset="0"/>
              </a:rPr>
              <a:t>We will measure intervention outcomes ( who, how and how frequently)….</a:t>
            </a:r>
          </a:p>
          <a:p>
            <a:pPr marL="514350" indent="-514350">
              <a:lnSpc>
                <a:spcPct val="90000"/>
              </a:lnSpc>
              <a:buFont typeface="+mj-lt"/>
              <a:buAutoNum type="arabicPeriod"/>
              <a:defRPr/>
            </a:pPr>
            <a:r>
              <a:rPr lang="en-US" sz="2400" dirty="0" smtClean="0">
                <a:latin typeface="Arial" pitchFamily="34" charset="0"/>
                <a:cs typeface="Arial" pitchFamily="34" charset="0"/>
              </a:rPr>
              <a:t>Additional best practices will include…because…</a:t>
            </a:r>
          </a:p>
          <a:p>
            <a:pPr>
              <a:lnSpc>
                <a:spcPct val="90000"/>
              </a:lnSpc>
              <a:buFontTx/>
              <a:buNone/>
              <a:defRPr/>
            </a:pPr>
            <a:endParaRPr lang="en-US" sz="2400" u="sng" dirty="0" smtClean="0">
              <a:latin typeface="Arial" pitchFamily="34" charset="0"/>
              <a:cs typeface="Arial" pitchFamily="34" charset="0"/>
            </a:endParaRPr>
          </a:p>
          <a:p>
            <a:pPr>
              <a:lnSpc>
                <a:spcPct val="90000"/>
              </a:lnSpc>
              <a:buFontTx/>
              <a:buNone/>
              <a:defRPr/>
            </a:pPr>
            <a:endParaRPr lang="en-US" sz="2400" u="sng" dirty="0" smtClean="0">
              <a:latin typeface="Arial" pitchFamily="34" charset="0"/>
              <a:cs typeface="Arial" pitchFamily="34" charset="0"/>
            </a:endParaRPr>
          </a:p>
          <a:p>
            <a:pPr>
              <a:lnSpc>
                <a:spcPct val="90000"/>
              </a:lnSpc>
              <a:buFontTx/>
              <a:buNone/>
              <a:defRPr/>
            </a:pPr>
            <a:endParaRPr lang="en-US" sz="2400" dirty="0" smtClean="0">
              <a:latin typeface="Arial" pitchFamily="34" charset="0"/>
              <a:cs typeface="Arial" pitchFamily="34" charset="0"/>
            </a:endParaRPr>
          </a:p>
          <a:p>
            <a:pPr>
              <a:lnSpc>
                <a:spcPct val="90000"/>
              </a:lnSpc>
              <a:buFontTx/>
              <a:buNone/>
              <a:defRPr/>
            </a:pPr>
            <a:endParaRPr lang="en-US" sz="2400" dirty="0" smtClean="0">
              <a:latin typeface="Arial" pitchFamily="34" charset="0"/>
              <a:cs typeface="Arial" pitchFamily="34" charset="0"/>
            </a:endParaRPr>
          </a:p>
        </p:txBody>
      </p:sp>
      <p:sp>
        <p:nvSpPr>
          <p:cNvPr id="63490"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DF8730-B81F-46A2-8155-A4C464CBD983}" type="slidenum">
              <a:rPr lang="en-US"/>
              <a:pPr eaLnBrk="1" hangingPunct="1"/>
              <a:t>45</a:t>
            </a:fld>
            <a:endParaRPr lang="en-US"/>
          </a:p>
        </p:txBody>
      </p:sp>
      <p:sp>
        <p:nvSpPr>
          <p:cNvPr id="63491" name="Rectangle 2"/>
          <p:cNvSpPr>
            <a:spLocks noGrp="1" noChangeArrowheads="1"/>
          </p:cNvSpPr>
          <p:nvPr>
            <p:ph type="title"/>
          </p:nvPr>
        </p:nvSpPr>
        <p:spPr>
          <a:xfrm>
            <a:off x="304800" y="457200"/>
            <a:ext cx="8839200" cy="1295400"/>
          </a:xfrm>
        </p:spPr>
        <p:txBody>
          <a:bodyPr>
            <a:normAutofit fontScale="90000"/>
          </a:bodyPr>
          <a:lstStyle/>
          <a:p>
            <a:pPr eaLnBrk="1" hangingPunct="1"/>
            <a:r>
              <a:rPr lang="en-US" dirty="0" smtClean="0">
                <a:solidFill>
                  <a:srgbClr val="C00000"/>
                </a:solidFill>
                <a:latin typeface="Arial" pitchFamily="34" charset="0"/>
                <a:cs typeface="Arial" pitchFamily="34" charset="0"/>
              </a:rPr>
              <a:t> </a:t>
            </a:r>
            <a:r>
              <a:rPr lang="en-US" sz="2800" dirty="0" smtClean="0">
                <a:solidFill>
                  <a:srgbClr val="C00000"/>
                </a:solidFill>
                <a:latin typeface="Arial" pitchFamily="34" charset="0"/>
                <a:cs typeface="Arial" pitchFamily="34" charset="0"/>
              </a:rPr>
              <a:t/>
            </a:r>
            <a:br>
              <a:rPr lang="en-US" sz="2800" dirty="0" smtClean="0">
                <a:solidFill>
                  <a:srgbClr val="C00000"/>
                </a:solidFill>
                <a:latin typeface="Arial" pitchFamily="34" charset="0"/>
                <a:cs typeface="Arial" pitchFamily="34" charset="0"/>
              </a:rPr>
            </a:br>
            <a:r>
              <a:rPr lang="en-US" sz="4000" dirty="0" smtClean="0">
                <a:solidFill>
                  <a:srgbClr val="C00000"/>
                </a:solidFill>
                <a:latin typeface="Arial" pitchFamily="34" charset="0"/>
                <a:cs typeface="Arial" pitchFamily="34" charset="0"/>
              </a:rPr>
              <a:t>Briefing Management….</a:t>
            </a:r>
            <a:r>
              <a:rPr lang="en-US" sz="2800" dirty="0" smtClean="0">
                <a:solidFill>
                  <a:schemeClr val="tx2"/>
                </a:solidFill>
              </a:rPr>
              <a:t/>
            </a:r>
            <a:br>
              <a:rPr lang="en-US" sz="2800" dirty="0" smtClean="0">
                <a:solidFill>
                  <a:schemeClr val="tx2"/>
                </a:solidFill>
              </a:rPr>
            </a:br>
            <a:endParaRPr lang="en-US" sz="2800" dirty="0" smtClean="0">
              <a:solidFill>
                <a:schemeClr val="tx1"/>
              </a:solidFill>
            </a:endParaRPr>
          </a:p>
        </p:txBody>
      </p:sp>
    </p:spTree>
    <p:extLst>
      <p:ext uri="{BB962C8B-B14F-4D97-AF65-F5344CB8AC3E}">
        <p14:creationId xmlns:p14="http://schemas.microsoft.com/office/powerpoint/2010/main" val="4148223211"/>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0" y="1371600"/>
            <a:ext cx="8915400" cy="3276600"/>
          </a:xfrm>
        </p:spPr>
        <p:txBody>
          <a:bodyPr>
            <a:normAutofit fontScale="25000" lnSpcReduction="20000"/>
          </a:bodyPr>
          <a:lstStyle/>
          <a:p>
            <a:pPr algn="ctr">
              <a:spcBef>
                <a:spcPts val="0"/>
              </a:spcBef>
              <a:spcAft>
                <a:spcPts val="0"/>
              </a:spcAft>
              <a:buFontTx/>
              <a:buNone/>
              <a:defRPr/>
            </a:pPr>
            <a:r>
              <a:rPr lang="en-US" sz="14400" dirty="0" smtClean="0">
                <a:latin typeface="Arial" pitchFamily="34" charset="0"/>
                <a:cs typeface="Arial" pitchFamily="34" charset="0"/>
              </a:rPr>
              <a:t>John Pierson</a:t>
            </a:r>
            <a:r>
              <a:rPr lang="en-US" sz="12800" dirty="0" smtClean="0">
                <a:latin typeface="Arial" pitchFamily="34" charset="0"/>
                <a:cs typeface="Arial" pitchFamily="34" charset="0"/>
              </a:rPr>
              <a:t>  </a:t>
            </a:r>
          </a:p>
          <a:p>
            <a:pPr algn="ctr">
              <a:spcBef>
                <a:spcPts val="0"/>
              </a:spcBef>
              <a:spcAft>
                <a:spcPts val="0"/>
              </a:spcAft>
              <a:buFontTx/>
              <a:buNone/>
              <a:defRPr/>
            </a:pPr>
            <a:r>
              <a:rPr lang="en-US" sz="12800" dirty="0" smtClean="0">
                <a:latin typeface="Arial" pitchFamily="34" charset="0"/>
                <a:cs typeface="Arial" pitchFamily="34" charset="0"/>
              </a:rPr>
              <a:t>404-395-9991</a:t>
            </a:r>
          </a:p>
          <a:p>
            <a:pPr algn="ctr">
              <a:spcBef>
                <a:spcPts val="0"/>
              </a:spcBef>
              <a:spcAft>
                <a:spcPts val="0"/>
              </a:spcAft>
              <a:buFontTx/>
              <a:buNone/>
              <a:defRPr/>
            </a:pPr>
            <a:r>
              <a:rPr lang="en-US" sz="12800" dirty="0" smtClean="0">
                <a:latin typeface="Arial" pitchFamily="34" charset="0"/>
                <a:cs typeface="Arial" pitchFamily="34" charset="0"/>
              </a:rPr>
              <a:t>John@parkerpierson.net</a:t>
            </a:r>
          </a:p>
          <a:p>
            <a:pPr algn="ctr">
              <a:spcBef>
                <a:spcPts val="0"/>
              </a:spcBef>
              <a:spcAft>
                <a:spcPts val="0"/>
              </a:spcAft>
              <a:buFontTx/>
              <a:buNone/>
              <a:defRPr/>
            </a:pPr>
            <a:endParaRPr lang="en-US" sz="12800" dirty="0">
              <a:latin typeface="Arial" pitchFamily="34" charset="0"/>
              <a:cs typeface="Arial" pitchFamily="34" charset="0"/>
            </a:endParaRPr>
          </a:p>
          <a:p>
            <a:pPr algn="ctr">
              <a:spcBef>
                <a:spcPts val="0"/>
              </a:spcBef>
              <a:spcAft>
                <a:spcPts val="0"/>
              </a:spcAft>
              <a:buFontTx/>
              <a:buNone/>
              <a:defRPr/>
            </a:pPr>
            <a:r>
              <a:rPr lang="en-US" sz="12800" dirty="0" smtClean="0">
                <a:latin typeface="Arial" pitchFamily="34" charset="0"/>
                <a:cs typeface="Arial" pitchFamily="34" charset="0"/>
              </a:rPr>
              <a:t>Ron Parker</a:t>
            </a:r>
          </a:p>
          <a:p>
            <a:pPr algn="ctr">
              <a:spcBef>
                <a:spcPts val="0"/>
              </a:spcBef>
              <a:spcAft>
                <a:spcPts val="0"/>
              </a:spcAft>
              <a:buFontTx/>
              <a:buNone/>
              <a:defRPr/>
            </a:pPr>
            <a:r>
              <a:rPr lang="en-US" sz="12800" dirty="0" smtClean="0">
                <a:latin typeface="Arial" pitchFamily="34" charset="0"/>
                <a:cs typeface="Arial" pitchFamily="34" charset="0"/>
              </a:rPr>
              <a:t>512-569-6100</a:t>
            </a:r>
          </a:p>
          <a:p>
            <a:pPr algn="ctr">
              <a:spcBef>
                <a:spcPts val="0"/>
              </a:spcBef>
              <a:buNone/>
              <a:defRPr/>
            </a:pPr>
            <a:r>
              <a:rPr lang="en-US" sz="12800" dirty="0" smtClean="0">
                <a:latin typeface="Arial" pitchFamily="34" charset="0"/>
                <a:cs typeface="Arial" pitchFamily="34" charset="0"/>
              </a:rPr>
              <a:t>Ron@parkerpierson.net</a:t>
            </a:r>
            <a:endParaRPr lang="en-US" sz="12800" dirty="0">
              <a:latin typeface="Arial" pitchFamily="34" charset="0"/>
              <a:cs typeface="Arial" pitchFamily="34" charset="0"/>
            </a:endParaRPr>
          </a:p>
          <a:p>
            <a:pPr algn="ctr">
              <a:spcBef>
                <a:spcPts val="0"/>
              </a:spcBef>
              <a:spcAft>
                <a:spcPts val="0"/>
              </a:spcAft>
              <a:buFontTx/>
              <a:buNone/>
              <a:defRPr/>
            </a:pPr>
            <a:endParaRPr lang="en-US" sz="12800" dirty="0" smtClean="0">
              <a:latin typeface="Arial" pitchFamily="34" charset="0"/>
              <a:cs typeface="Arial" pitchFamily="34" charset="0"/>
            </a:endParaRPr>
          </a:p>
          <a:p>
            <a:pPr algn="ctr">
              <a:spcBef>
                <a:spcPts val="0"/>
              </a:spcBef>
              <a:spcAft>
                <a:spcPts val="0"/>
              </a:spcAft>
              <a:buFontTx/>
              <a:buNone/>
              <a:defRPr/>
            </a:pPr>
            <a:endParaRPr lang="en-US" sz="12800" dirty="0">
              <a:latin typeface="Arial" pitchFamily="34" charset="0"/>
              <a:cs typeface="Arial" pitchFamily="34" charset="0"/>
            </a:endParaRPr>
          </a:p>
          <a:p>
            <a:pPr algn="ctr">
              <a:spcBef>
                <a:spcPts val="0"/>
              </a:spcBef>
              <a:spcAft>
                <a:spcPts val="0"/>
              </a:spcAft>
              <a:buFontTx/>
              <a:buNone/>
              <a:defRPr/>
            </a:pPr>
            <a:r>
              <a:rPr lang="en-US" sz="12800" dirty="0" smtClean="0">
                <a:latin typeface="Arial" pitchFamily="34" charset="0"/>
                <a:cs typeface="Arial" pitchFamily="34" charset="0"/>
              </a:rPr>
              <a:t>Parker, Pierson and Associates</a:t>
            </a:r>
          </a:p>
          <a:p>
            <a:pPr algn="ctr">
              <a:spcBef>
                <a:spcPts val="0"/>
              </a:spcBef>
              <a:spcAft>
                <a:spcPts val="0"/>
              </a:spcAft>
              <a:buFontTx/>
              <a:buNone/>
              <a:defRPr/>
            </a:pPr>
            <a:endParaRPr lang="en-US" sz="11200" dirty="0" smtClean="0">
              <a:latin typeface="Arial" pitchFamily="34" charset="0"/>
              <a:cs typeface="Arial" pitchFamily="34" charset="0"/>
            </a:endParaRPr>
          </a:p>
          <a:p>
            <a:pPr algn="ctr">
              <a:spcBef>
                <a:spcPts val="0"/>
              </a:spcBef>
              <a:spcAft>
                <a:spcPts val="0"/>
              </a:spcAft>
              <a:buFontTx/>
              <a:buNone/>
              <a:defRPr/>
            </a:pPr>
            <a:r>
              <a:rPr lang="en-US" sz="11200" b="1" dirty="0" smtClean="0">
                <a:solidFill>
                  <a:srgbClr val="C00000"/>
                </a:solidFill>
                <a:latin typeface="Arial" pitchFamily="34" charset="0"/>
                <a:cs typeface="Arial" pitchFamily="34" charset="0"/>
              </a:rPr>
              <a:t>www.parkerpierson.net  </a:t>
            </a:r>
          </a:p>
          <a:p>
            <a:pPr algn="ctr">
              <a:spcBef>
                <a:spcPts val="0"/>
              </a:spcBef>
              <a:spcAft>
                <a:spcPts val="0"/>
              </a:spcAft>
              <a:buFontTx/>
              <a:buNone/>
              <a:defRPr/>
            </a:pPr>
            <a:endParaRPr lang="en-US" sz="2800" b="1" dirty="0" smtClean="0"/>
          </a:p>
          <a:p>
            <a:pPr>
              <a:spcBef>
                <a:spcPts val="0"/>
              </a:spcBef>
              <a:spcAft>
                <a:spcPts val="0"/>
              </a:spcAft>
              <a:buFontTx/>
              <a:buNone/>
              <a:defRPr/>
            </a:pPr>
            <a:endParaRPr lang="en-US" sz="3200" dirty="0" smtClean="0"/>
          </a:p>
        </p:txBody>
      </p:sp>
      <p:sp>
        <p:nvSpPr>
          <p:cNvPr id="64514"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011EED-8C81-480F-9AD8-2B3A70264AC5}" type="slidenum">
              <a:rPr lang="en-US"/>
              <a:pPr eaLnBrk="1" hangingPunct="1"/>
              <a:t>46</a:t>
            </a:fld>
            <a:endParaRPr lang="en-US"/>
          </a:p>
        </p:txBody>
      </p:sp>
      <p:sp>
        <p:nvSpPr>
          <p:cNvPr id="64515" name="Rectangle 2"/>
          <p:cNvSpPr>
            <a:spLocks noGrp="1" noChangeArrowheads="1"/>
          </p:cNvSpPr>
          <p:nvPr>
            <p:ph type="title"/>
          </p:nvPr>
        </p:nvSpPr>
        <p:spPr>
          <a:xfrm>
            <a:off x="304800" y="304800"/>
            <a:ext cx="8458200" cy="990601"/>
          </a:xfrm>
        </p:spPr>
        <p:txBody>
          <a:bodyPr>
            <a:normAutofit/>
          </a:bodyPr>
          <a:lstStyle/>
          <a:p>
            <a:pPr eaLnBrk="1" hangingPunct="1"/>
            <a:r>
              <a:rPr lang="en-US" sz="3600" dirty="0" smtClean="0">
                <a:solidFill>
                  <a:srgbClr val="C00000"/>
                </a:solidFill>
                <a:latin typeface="Arial" pitchFamily="34" charset="0"/>
                <a:cs typeface="Arial" pitchFamily="34" charset="0"/>
              </a:rPr>
              <a:t>Contact Information</a:t>
            </a:r>
          </a:p>
        </p:txBody>
      </p:sp>
    </p:spTree>
    <p:extLst>
      <p:ext uri="{BB962C8B-B14F-4D97-AF65-F5344CB8AC3E}">
        <p14:creationId xmlns:p14="http://schemas.microsoft.com/office/powerpoint/2010/main" val="337314408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Placeholder 4"/>
          <p:cNvSpPr>
            <a:spLocks noGrp="1" noChangeArrowheads="1"/>
          </p:cNvSpPr>
          <p:nvPr>
            <p:ph idx="1"/>
          </p:nvPr>
        </p:nvSpPr>
        <p:spPr bwMode="black">
          <a:xfrm>
            <a:off x="1447800" y="1524000"/>
            <a:ext cx="7315200" cy="4403725"/>
          </a:xfrm>
        </p:spPr>
        <p:txBody>
          <a:bodyPr>
            <a:normAutofit fontScale="92500" lnSpcReduction="20000"/>
          </a:bodyPr>
          <a:lstStyle/>
          <a:p>
            <a:pPr algn="ctr">
              <a:buFontTx/>
              <a:buNone/>
            </a:pPr>
            <a:r>
              <a:rPr lang="en-US" b="1" i="1" dirty="0">
                <a:solidFill>
                  <a:schemeClr val="accent4"/>
                </a:solidFill>
                <a:latin typeface="Arial" pitchFamily="34" charset="0"/>
                <a:cs typeface="Arial" pitchFamily="34" charset="0"/>
              </a:rPr>
              <a:t>FY09 2-Year Rate as compared to FY09 3-Year Rate - </a:t>
            </a:r>
            <a:r>
              <a:rPr lang="en-US" b="1" i="1" dirty="0">
                <a:solidFill>
                  <a:srgbClr val="FF0000"/>
                </a:solidFill>
                <a:latin typeface="Arial" pitchFamily="34" charset="0"/>
                <a:cs typeface="Arial" pitchFamily="34" charset="0"/>
              </a:rPr>
              <a:t>increased by 52% </a:t>
            </a:r>
          </a:p>
          <a:p>
            <a:pPr algn="ctr">
              <a:buFontTx/>
              <a:buNone/>
            </a:pPr>
            <a:endParaRPr lang="en-US" b="1" i="1" dirty="0">
              <a:solidFill>
                <a:schemeClr val="accent4"/>
              </a:solidFill>
              <a:latin typeface="Arial" pitchFamily="34" charset="0"/>
              <a:cs typeface="Arial" pitchFamily="34" charset="0"/>
            </a:endParaRPr>
          </a:p>
          <a:p>
            <a:pPr algn="ctr">
              <a:buFontTx/>
              <a:buNone/>
            </a:pPr>
            <a:r>
              <a:rPr lang="en-US" b="1" i="1" dirty="0">
                <a:solidFill>
                  <a:schemeClr val="accent4"/>
                </a:solidFill>
                <a:latin typeface="Arial" pitchFamily="34" charset="0"/>
                <a:cs typeface="Arial" pitchFamily="34" charset="0"/>
              </a:rPr>
              <a:t>FY10 2-Year Rate as compared to FY10 3-Year Rate - </a:t>
            </a:r>
            <a:r>
              <a:rPr lang="en-US" b="1" i="1" dirty="0">
                <a:solidFill>
                  <a:srgbClr val="FF0000"/>
                </a:solidFill>
                <a:latin typeface="Arial" pitchFamily="34" charset="0"/>
                <a:cs typeface="Arial" pitchFamily="34" charset="0"/>
              </a:rPr>
              <a:t>increased by 62% </a:t>
            </a:r>
          </a:p>
          <a:p>
            <a:pPr algn="ctr">
              <a:buFontTx/>
              <a:buNone/>
            </a:pPr>
            <a:endParaRPr lang="en-US" dirty="0"/>
          </a:p>
          <a:p>
            <a:pPr algn="ctr">
              <a:buFontTx/>
              <a:buNone/>
            </a:pPr>
            <a:r>
              <a:rPr lang="en-US" dirty="0" smtClean="0"/>
              <a:t> </a:t>
            </a:r>
            <a:r>
              <a:rPr lang="en-US" b="1" i="1" dirty="0" smtClean="0">
                <a:solidFill>
                  <a:schemeClr val="accent4"/>
                </a:solidFill>
                <a:latin typeface="Arial" pitchFamily="34" charset="0"/>
                <a:cs typeface="Arial" pitchFamily="34" charset="0"/>
              </a:rPr>
              <a:t>The Trend is not Our Friend</a:t>
            </a:r>
          </a:p>
          <a:p>
            <a:pPr algn="ctr">
              <a:buFontTx/>
              <a:buNone/>
            </a:pPr>
            <a:r>
              <a:rPr lang="en-US" b="1" i="1" dirty="0" smtClean="0">
                <a:solidFill>
                  <a:schemeClr val="accent4"/>
                </a:solidFill>
                <a:latin typeface="Arial" pitchFamily="34" charset="0"/>
                <a:cs typeface="Arial" pitchFamily="34" charset="0"/>
              </a:rPr>
              <a:t>Rates - Up!</a:t>
            </a:r>
          </a:p>
          <a:p>
            <a:pPr algn="ctr">
              <a:buFontTx/>
              <a:buNone/>
            </a:pPr>
            <a:r>
              <a:rPr lang="en-US" b="1" i="1" dirty="0" smtClean="0">
                <a:solidFill>
                  <a:schemeClr val="accent4"/>
                </a:solidFill>
                <a:latin typeface="Arial" pitchFamily="34" charset="0"/>
                <a:cs typeface="Arial" pitchFamily="34" charset="0"/>
              </a:rPr>
              <a:t>Number of Defaulters – Up</a:t>
            </a:r>
            <a:r>
              <a:rPr lang="en-US" b="1" i="1" dirty="0" smtClean="0">
                <a:solidFill>
                  <a:schemeClr val="accent4"/>
                </a:solidFill>
                <a:latin typeface="Arial" pitchFamily="34" charset="0"/>
                <a:cs typeface="Arial" pitchFamily="34" charset="0"/>
              </a:rPr>
              <a:t>!</a:t>
            </a:r>
          </a:p>
          <a:p>
            <a:pPr algn="ctr">
              <a:buFontTx/>
              <a:buNone/>
            </a:pPr>
            <a:r>
              <a:rPr lang="en-US" sz="2800" b="1" dirty="0" smtClean="0">
                <a:latin typeface="Arial" pitchFamily="34" charset="0"/>
                <a:cs typeface="Arial" pitchFamily="34" charset="0"/>
              </a:rPr>
              <a:t>       </a:t>
            </a:r>
            <a:endParaRPr lang="en-US" sz="4000" b="1" dirty="0" smtClean="0">
              <a:latin typeface="Arial" pitchFamily="34" charset="0"/>
              <a:cs typeface="Arial" pitchFamily="34" charset="0"/>
            </a:endParaRPr>
          </a:p>
        </p:txBody>
      </p:sp>
      <p:sp>
        <p:nvSpPr>
          <p:cNvPr id="10242"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8C470B-9DE4-4F66-9C33-6E7231F4F5AD}" type="slidenum">
              <a:rPr lang="en-US"/>
              <a:pPr eaLnBrk="1" hangingPunct="1"/>
              <a:t>5</a:t>
            </a:fld>
            <a:endParaRPr lang="en-US" dirty="0"/>
          </a:p>
        </p:txBody>
      </p:sp>
      <p:sp>
        <p:nvSpPr>
          <p:cNvPr id="10243" name="Rectangle 2"/>
          <p:cNvSpPr>
            <a:spLocks noGrp="1" noChangeArrowheads="1"/>
          </p:cNvSpPr>
          <p:nvPr>
            <p:ph type="title"/>
          </p:nvPr>
        </p:nvSpPr>
        <p:spPr>
          <a:xfrm>
            <a:off x="1371600" y="228601"/>
            <a:ext cx="7391400" cy="1066799"/>
          </a:xfrm>
        </p:spPr>
        <p:txBody>
          <a:bodyPr>
            <a:normAutofit/>
          </a:bodyPr>
          <a:lstStyle/>
          <a:p>
            <a:pPr algn="ctr" eaLnBrk="1" hangingPunct="1"/>
            <a:r>
              <a:rPr lang="en-US" sz="4000" dirty="0" smtClean="0">
                <a:solidFill>
                  <a:schemeClr val="accent2"/>
                </a:solidFill>
                <a:latin typeface="Arial" pitchFamily="34" charset="0"/>
                <a:cs typeface="Arial" pitchFamily="34" charset="0"/>
              </a:rPr>
              <a:t>CDR Rates Statistics</a:t>
            </a:r>
            <a:endParaRPr lang="en-US" sz="4000" dirty="0" smtClean="0">
              <a:solidFill>
                <a:schemeClr val="accent2"/>
              </a:solidFill>
              <a:latin typeface="Arial" pitchFamily="34" charset="0"/>
              <a:cs typeface="Arial" pitchFamily="34" charset="0"/>
            </a:endParaRPr>
          </a:p>
        </p:txBody>
      </p:sp>
    </p:spTree>
    <p:extLst>
      <p:ext uri="{BB962C8B-B14F-4D97-AF65-F5344CB8AC3E}">
        <p14:creationId xmlns:p14="http://schemas.microsoft.com/office/powerpoint/2010/main" val="219203942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47800" y="1524000"/>
            <a:ext cx="7239000" cy="4572000"/>
          </a:xfrm>
        </p:spPr>
        <p:txBody>
          <a:bodyPr>
            <a:normAutofit fontScale="92500" lnSpcReduction="10000"/>
          </a:bodyPr>
          <a:lstStyle/>
          <a:p>
            <a:pPr eaLnBrk="1" hangingPunct="1">
              <a:defRPr/>
            </a:pPr>
            <a:endParaRPr lang="en-US" sz="2800" dirty="0"/>
          </a:p>
          <a:p>
            <a:pPr eaLnBrk="1" hangingPunct="1">
              <a:defRPr/>
            </a:pPr>
            <a:r>
              <a:rPr lang="en-US" sz="2200" dirty="0" smtClean="0">
                <a:solidFill>
                  <a:schemeClr val="accent5"/>
                </a:solidFill>
                <a:latin typeface="Arial" pitchFamily="34" charset="0"/>
                <a:cs typeface="Arial" pitchFamily="34" charset="0"/>
              </a:rPr>
              <a:t>Think Theme from ‘2001-A Space Odyssey’</a:t>
            </a:r>
          </a:p>
          <a:p>
            <a:pPr eaLnBrk="1" hangingPunct="1">
              <a:defRPr/>
            </a:pPr>
            <a:r>
              <a:rPr lang="en-US" sz="2200" dirty="0" smtClean="0">
                <a:solidFill>
                  <a:schemeClr val="accent5"/>
                </a:solidFill>
                <a:latin typeface="Arial" pitchFamily="34" charset="0"/>
                <a:cs typeface="Arial" pitchFamily="34" charset="0"/>
              </a:rPr>
              <a:t>Expands the default tracking window from 2 years to 3 years</a:t>
            </a:r>
          </a:p>
          <a:p>
            <a:pPr eaLnBrk="1" hangingPunct="1">
              <a:defRPr/>
            </a:pPr>
            <a:r>
              <a:rPr lang="en-US" sz="2200" dirty="0" smtClean="0">
                <a:solidFill>
                  <a:schemeClr val="accent5"/>
                </a:solidFill>
                <a:latin typeface="Arial" pitchFamily="34" charset="0"/>
                <a:cs typeface="Arial" pitchFamily="34" charset="0"/>
              </a:rPr>
              <a:t>Creates a transition period (FY09/10/11)</a:t>
            </a:r>
          </a:p>
          <a:p>
            <a:pPr eaLnBrk="1" hangingPunct="1">
              <a:defRPr/>
            </a:pPr>
            <a:r>
              <a:rPr lang="en-US" sz="2200" dirty="0" smtClean="0">
                <a:solidFill>
                  <a:schemeClr val="accent5"/>
                </a:solidFill>
                <a:latin typeface="Arial" pitchFamily="34" charset="0"/>
                <a:cs typeface="Arial" pitchFamily="34" charset="0"/>
              </a:rPr>
              <a:t>Raises penalty threshold from 25% - 30%</a:t>
            </a:r>
          </a:p>
          <a:p>
            <a:pPr lvl="1" eaLnBrk="1" hangingPunct="1">
              <a:defRPr/>
            </a:pPr>
            <a:r>
              <a:rPr lang="en-US" sz="2200" dirty="0" smtClean="0">
                <a:solidFill>
                  <a:schemeClr val="accent5"/>
                </a:solidFill>
                <a:latin typeface="Arial" pitchFamily="34" charset="0"/>
                <a:cs typeface="Arial" pitchFamily="34" charset="0"/>
              </a:rPr>
              <a:t>New set of requirements for FY09,FY10...</a:t>
            </a:r>
          </a:p>
          <a:p>
            <a:pPr lvl="1" eaLnBrk="1" hangingPunct="1">
              <a:defRPr/>
            </a:pPr>
            <a:r>
              <a:rPr lang="en-US" sz="2200" dirty="0" smtClean="0">
                <a:solidFill>
                  <a:schemeClr val="accent5"/>
                </a:solidFill>
                <a:latin typeface="Arial" pitchFamily="34" charset="0"/>
                <a:cs typeface="Arial" pitchFamily="34" charset="0"/>
              </a:rPr>
              <a:t>Possible compliance issue beginning in September 2014 (FY 2011 CDR)</a:t>
            </a:r>
          </a:p>
          <a:p>
            <a:pPr lvl="1">
              <a:defRPr/>
            </a:pPr>
            <a:r>
              <a:rPr lang="en-US" sz="2200" dirty="0">
                <a:solidFill>
                  <a:schemeClr val="accent5"/>
                </a:solidFill>
                <a:latin typeface="Arial" panose="020B0604020202020204" pitchFamily="34" charset="0"/>
                <a:cs typeface="Arial" panose="020B0604020202020204" pitchFamily="34" charset="0"/>
              </a:rPr>
              <a:t>Challenges and appeals in applicable circumstances still </a:t>
            </a:r>
            <a:r>
              <a:rPr lang="en-US" sz="2200" dirty="0" smtClean="0">
                <a:solidFill>
                  <a:schemeClr val="accent5"/>
                </a:solidFill>
                <a:latin typeface="Arial" panose="020B0604020202020204" pitchFamily="34" charset="0"/>
                <a:cs typeface="Arial" panose="020B0604020202020204" pitchFamily="34" charset="0"/>
              </a:rPr>
              <a:t>available</a:t>
            </a:r>
          </a:p>
          <a:p>
            <a:pPr eaLnBrk="1" hangingPunct="1">
              <a:defRPr/>
            </a:pPr>
            <a:r>
              <a:rPr lang="en-US" sz="2200" dirty="0" smtClean="0">
                <a:solidFill>
                  <a:schemeClr val="accent5"/>
                </a:solidFill>
                <a:latin typeface="Arial" panose="020B0604020202020204" pitchFamily="34" charset="0"/>
                <a:cs typeface="Arial" panose="020B0604020202020204" pitchFamily="34" charset="0"/>
              </a:rPr>
              <a:t>Increases  availability of “disbursement relief” from 10 to 15% (e</a:t>
            </a:r>
            <a:r>
              <a:rPr lang="en-US" sz="2200" dirty="0" smtClean="0">
                <a:solidFill>
                  <a:schemeClr val="accent5"/>
                </a:solidFill>
                <a:latin typeface="Arial" pitchFamily="34" charset="0"/>
                <a:ea typeface="ＭＳ Ｐゴシック" pitchFamily="34" charset="-128"/>
                <a:cs typeface="Arial" pitchFamily="34" charset="0"/>
              </a:rPr>
              <a:t>ffective 10/01/11)</a:t>
            </a:r>
            <a:endParaRPr lang="en-US" sz="2200" dirty="0" smtClean="0">
              <a:solidFill>
                <a:schemeClr val="accent5"/>
              </a:solidFill>
              <a:latin typeface="Arial" pitchFamily="34" charset="0"/>
              <a:cs typeface="Arial" pitchFamily="34" charset="0"/>
            </a:endParaRPr>
          </a:p>
          <a:p>
            <a:pPr eaLnBrk="1" hangingPunct="1">
              <a:defRPr/>
            </a:pPr>
            <a:endParaRPr lang="en-US" sz="2800" dirty="0" smtClean="0"/>
          </a:p>
        </p:txBody>
      </p:sp>
      <p:sp>
        <p:nvSpPr>
          <p:cNvPr id="17410"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1C3CB6-A0E2-4DDB-8D0A-351A1D2B4851}" type="slidenum">
              <a:rPr lang="en-US"/>
              <a:pPr eaLnBrk="1" hangingPunct="1"/>
              <a:t>6</a:t>
            </a:fld>
            <a:endParaRPr lang="en-US" dirty="0"/>
          </a:p>
        </p:txBody>
      </p:sp>
      <p:sp>
        <p:nvSpPr>
          <p:cNvPr id="4099" name="Rectangle 2"/>
          <p:cNvSpPr>
            <a:spLocks noGrp="1" noChangeArrowheads="1"/>
          </p:cNvSpPr>
          <p:nvPr>
            <p:ph type="title"/>
          </p:nvPr>
        </p:nvSpPr>
        <p:spPr>
          <a:xfrm>
            <a:off x="1447800" y="457200"/>
            <a:ext cx="7391400" cy="1371600"/>
          </a:xfrm>
        </p:spPr>
        <p:txBody>
          <a:bodyPr>
            <a:normAutofit fontScale="90000"/>
          </a:bodyPr>
          <a:lstStyle/>
          <a:p>
            <a:pPr>
              <a:defRPr/>
            </a:pPr>
            <a:r>
              <a:rPr lang="en-US" sz="4400" dirty="0" smtClean="0">
                <a:solidFill>
                  <a:srgbClr val="C00000"/>
                </a:solidFill>
                <a:latin typeface="Arial" pitchFamily="34" charset="0"/>
                <a:cs typeface="Arial" pitchFamily="34" charset="0"/>
              </a:rPr>
              <a:t>34 </a:t>
            </a:r>
            <a:r>
              <a:rPr lang="en-US" sz="4400" dirty="0">
                <a:solidFill>
                  <a:srgbClr val="C00000"/>
                </a:solidFill>
                <a:latin typeface="Arial" pitchFamily="34" charset="0"/>
                <a:cs typeface="Arial" pitchFamily="34" charset="0"/>
              </a:rPr>
              <a:t>C.F.R 668.217 </a:t>
            </a:r>
            <a:r>
              <a:rPr lang="en-US" sz="4400" dirty="0" smtClean="0">
                <a:solidFill>
                  <a:srgbClr val="C00000"/>
                </a:solidFill>
                <a:latin typeface="Arial" pitchFamily="34" charset="0"/>
                <a:cs typeface="Arial" pitchFamily="34" charset="0"/>
              </a:rPr>
              <a:t/>
            </a:r>
            <a:br>
              <a:rPr lang="en-US" sz="4400" dirty="0" smtClean="0">
                <a:solidFill>
                  <a:srgbClr val="C00000"/>
                </a:solidFill>
                <a:latin typeface="Arial" pitchFamily="34" charset="0"/>
                <a:cs typeface="Arial" pitchFamily="34" charset="0"/>
              </a:rPr>
            </a:br>
            <a:r>
              <a:rPr lang="en-US" sz="4400" dirty="0" smtClean="0">
                <a:solidFill>
                  <a:srgbClr val="C00000"/>
                </a:solidFill>
                <a:latin typeface="Arial" pitchFamily="34" charset="0"/>
                <a:cs typeface="Arial" pitchFamily="34" charset="0"/>
              </a:rPr>
              <a:t>    The 3-Year CDR Calculation</a:t>
            </a:r>
            <a:br>
              <a:rPr lang="en-US" sz="4400" dirty="0" smtClean="0">
                <a:solidFill>
                  <a:srgbClr val="C00000"/>
                </a:solidFill>
                <a:latin typeface="Arial" pitchFamily="34" charset="0"/>
                <a:cs typeface="Arial" pitchFamily="34" charset="0"/>
              </a:rPr>
            </a:br>
            <a:r>
              <a:rPr lang="en-US" sz="3600" dirty="0" smtClean="0"/>
              <a:t>	</a:t>
            </a:r>
          </a:p>
        </p:txBody>
      </p:sp>
    </p:spTree>
    <p:extLst>
      <p:ext uri="{BB962C8B-B14F-4D97-AF65-F5344CB8AC3E}">
        <p14:creationId xmlns:p14="http://schemas.microsoft.com/office/powerpoint/2010/main" val="263332555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95110618"/>
              </p:ext>
            </p:extLst>
          </p:nvPr>
        </p:nvGraphicFramePr>
        <p:xfrm>
          <a:off x="1524000" y="1748952"/>
          <a:ext cx="7367552" cy="3845641"/>
        </p:xfrm>
        <a:graphic>
          <a:graphicData uri="http://schemas.openxmlformats.org/drawingml/2006/table">
            <a:tbl>
              <a:tblPr firstRow="1" firstCol="1" lastRow="1" lastCol="1" bandRow="1" bandCol="1">
                <a:tableStyleId>{69012ECD-51FC-41F1-AA8D-1B2483CD663E}</a:tableStyleId>
              </a:tblPr>
              <a:tblGrid>
                <a:gridCol w="777394"/>
                <a:gridCol w="1842409"/>
                <a:gridCol w="1771549"/>
                <a:gridCol w="1384810"/>
                <a:gridCol w="1591390"/>
              </a:tblGrid>
              <a:tr h="702829">
                <a:tc>
                  <a:txBody>
                    <a:bodyPr/>
                    <a:lstStyle/>
                    <a:p>
                      <a:pPr algn="l"/>
                      <a:r>
                        <a:rPr lang="en-US" sz="1400" dirty="0" smtClean="0">
                          <a:solidFill>
                            <a:schemeClr val="bg1"/>
                          </a:solidFill>
                        </a:rPr>
                        <a:t>CDR</a:t>
                      </a:r>
                      <a:endParaRPr lang="en-US" sz="1400" b="1" dirty="0">
                        <a:solidFill>
                          <a:schemeClr val="bg1"/>
                        </a:solidFill>
                        <a:latin typeface="Arial" pitchFamily="34" charset="0"/>
                        <a:cs typeface="Arial" pitchFamily="34" charset="0"/>
                      </a:endParaRPr>
                    </a:p>
                  </a:txBody>
                  <a:tcPr>
                    <a:solidFill>
                      <a:srgbClr val="82A5D0"/>
                    </a:solidFill>
                  </a:tcPr>
                </a:tc>
                <a:tc>
                  <a:txBody>
                    <a:bodyPr/>
                    <a:lstStyle/>
                    <a:p>
                      <a:pPr algn="l"/>
                      <a:r>
                        <a:rPr lang="en-US" sz="1400" dirty="0" smtClean="0">
                          <a:solidFill>
                            <a:schemeClr val="bg1"/>
                          </a:solidFill>
                        </a:rPr>
                        <a:t>Denominator:</a:t>
                      </a:r>
                    </a:p>
                    <a:p>
                      <a:pPr algn="l"/>
                      <a:r>
                        <a:rPr lang="en-US" sz="1400" dirty="0" smtClean="0">
                          <a:solidFill>
                            <a:schemeClr val="bg1"/>
                          </a:solidFill>
                        </a:rPr>
                        <a:t>Enter Repayment</a:t>
                      </a:r>
                      <a:endParaRPr lang="en-US" sz="1400" b="1" dirty="0">
                        <a:solidFill>
                          <a:schemeClr val="bg1"/>
                        </a:solidFill>
                        <a:latin typeface="Arial" pitchFamily="34" charset="0"/>
                        <a:cs typeface="Arial" pitchFamily="34" charset="0"/>
                      </a:endParaRPr>
                    </a:p>
                  </a:txBody>
                  <a:tcPr>
                    <a:solidFill>
                      <a:srgbClr val="82A5D0"/>
                    </a:solidFill>
                  </a:tcPr>
                </a:tc>
                <a:tc>
                  <a:txBody>
                    <a:bodyPr/>
                    <a:lstStyle/>
                    <a:p>
                      <a:pPr algn="l"/>
                      <a:r>
                        <a:rPr lang="en-US" sz="1400" dirty="0" smtClean="0">
                          <a:solidFill>
                            <a:schemeClr val="bg1"/>
                          </a:solidFill>
                        </a:rPr>
                        <a:t>Numerator:</a:t>
                      </a:r>
                    </a:p>
                    <a:p>
                      <a:pPr algn="l"/>
                      <a:r>
                        <a:rPr lang="en-US" sz="1400" dirty="0" smtClean="0">
                          <a:solidFill>
                            <a:schemeClr val="bg1"/>
                          </a:solidFill>
                        </a:rPr>
                        <a:t>Default</a:t>
                      </a:r>
                      <a:endParaRPr lang="en-US" sz="1400" b="1" dirty="0">
                        <a:solidFill>
                          <a:schemeClr val="bg1"/>
                        </a:solidFill>
                        <a:latin typeface="Arial" pitchFamily="34" charset="0"/>
                        <a:cs typeface="Arial" pitchFamily="34" charset="0"/>
                      </a:endParaRPr>
                    </a:p>
                  </a:txBody>
                  <a:tcPr>
                    <a:solidFill>
                      <a:srgbClr val="82A5D0"/>
                    </a:solidFill>
                  </a:tcPr>
                </a:tc>
                <a:tc>
                  <a:txBody>
                    <a:bodyPr/>
                    <a:lstStyle/>
                    <a:p>
                      <a:pPr algn="l"/>
                      <a:r>
                        <a:rPr lang="en-US" sz="1400" dirty="0" smtClean="0">
                          <a:solidFill>
                            <a:schemeClr val="bg1"/>
                          </a:solidFill>
                        </a:rPr>
                        <a:t>Publish </a:t>
                      </a:r>
                      <a:r>
                        <a:rPr lang="en-US" sz="1400" baseline="0" dirty="0" smtClean="0">
                          <a:solidFill>
                            <a:schemeClr val="bg1"/>
                          </a:solidFill>
                        </a:rPr>
                        <a:t>Rates</a:t>
                      </a:r>
                      <a:endParaRPr lang="en-US" sz="1400" b="1" dirty="0">
                        <a:solidFill>
                          <a:schemeClr val="bg1"/>
                        </a:solidFill>
                        <a:latin typeface="Arial" pitchFamily="34" charset="0"/>
                        <a:cs typeface="Arial" pitchFamily="34" charset="0"/>
                      </a:endParaRPr>
                    </a:p>
                  </a:txBody>
                  <a:tcPr>
                    <a:solidFill>
                      <a:srgbClr val="82A5D0"/>
                    </a:solidFill>
                  </a:tcPr>
                </a:tc>
                <a:tc>
                  <a:txBody>
                    <a:bodyPr/>
                    <a:lstStyle/>
                    <a:p>
                      <a:pPr algn="l"/>
                      <a:r>
                        <a:rPr lang="en-US" sz="1400" dirty="0" smtClean="0">
                          <a:solidFill>
                            <a:schemeClr val="bg1"/>
                          </a:solidFill>
                        </a:rPr>
                        <a:t>Cohorts</a:t>
                      </a:r>
                      <a:r>
                        <a:rPr lang="en-US" sz="1400" baseline="0" dirty="0" smtClean="0">
                          <a:solidFill>
                            <a:schemeClr val="bg1"/>
                          </a:solidFill>
                        </a:rPr>
                        <a:t> </a:t>
                      </a:r>
                      <a:r>
                        <a:rPr lang="en-US" sz="1400" dirty="0" smtClean="0">
                          <a:solidFill>
                            <a:schemeClr val="bg1"/>
                          </a:solidFill>
                        </a:rPr>
                        <a:t>used for Sanctions</a:t>
                      </a:r>
                      <a:endParaRPr lang="en-US" sz="1400" b="1" dirty="0">
                        <a:solidFill>
                          <a:schemeClr val="bg1"/>
                        </a:solidFill>
                        <a:latin typeface="Arial" pitchFamily="34" charset="0"/>
                        <a:cs typeface="Arial" pitchFamily="34" charset="0"/>
                      </a:endParaRPr>
                    </a:p>
                  </a:txBody>
                  <a:tcPr>
                    <a:solidFill>
                      <a:srgbClr val="82A5D0"/>
                    </a:solidFill>
                  </a:tcPr>
                </a:tc>
              </a:tr>
              <a:tr h="595393">
                <a:tc>
                  <a:txBody>
                    <a:bodyPr/>
                    <a:lstStyle/>
                    <a:p>
                      <a:r>
                        <a:rPr lang="en-US" sz="1200" dirty="0" smtClean="0"/>
                        <a:t>FY 2009</a:t>
                      </a:r>
                    </a:p>
                    <a:p>
                      <a:r>
                        <a:rPr lang="en-US" sz="1200" dirty="0" smtClean="0"/>
                        <a:t>(3-Year)</a:t>
                      </a:r>
                      <a:endParaRPr lang="en-US" sz="1200" b="1" dirty="0">
                        <a:solidFill>
                          <a:srgbClr val="FF0000"/>
                        </a:solidFill>
                        <a:latin typeface="Arial" pitchFamily="34" charset="0"/>
                        <a:cs typeface="Arial" pitchFamily="34" charset="0"/>
                      </a:endParaRPr>
                    </a:p>
                  </a:txBody>
                  <a:tcPr/>
                </a:tc>
                <a:tc>
                  <a:txBody>
                    <a:bodyPr/>
                    <a:lstStyle/>
                    <a:p>
                      <a:r>
                        <a:rPr lang="en-US" sz="1200" b="1" dirty="0" smtClean="0"/>
                        <a:t>10/1/08-9/30/09</a:t>
                      </a:r>
                      <a:endParaRPr lang="en-US" sz="1200" b="1" dirty="0">
                        <a:solidFill>
                          <a:srgbClr val="FF0000"/>
                        </a:solidFill>
                        <a:latin typeface="Arial" pitchFamily="34" charset="0"/>
                        <a:cs typeface="Arial" pitchFamily="34" charset="0"/>
                      </a:endParaRPr>
                    </a:p>
                  </a:txBody>
                  <a:tcPr/>
                </a:tc>
                <a:tc>
                  <a:txBody>
                    <a:bodyPr/>
                    <a:lstStyle/>
                    <a:p>
                      <a:r>
                        <a:rPr lang="en-US" sz="1200" b="1" dirty="0" smtClean="0"/>
                        <a:t>10/1/08-9/30/11</a:t>
                      </a:r>
                      <a:endParaRPr lang="en-US" sz="1200" b="1" dirty="0">
                        <a:solidFill>
                          <a:srgbClr val="FF0000"/>
                        </a:solidFill>
                        <a:latin typeface="Arial" pitchFamily="34" charset="0"/>
                        <a:cs typeface="Arial" pitchFamily="34" charset="0"/>
                      </a:endParaRPr>
                    </a:p>
                  </a:txBody>
                  <a:tcPr/>
                </a:tc>
                <a:tc>
                  <a:txBody>
                    <a:bodyPr/>
                    <a:lstStyle/>
                    <a:p>
                      <a:r>
                        <a:rPr lang="en-US" sz="1200" b="1" dirty="0" smtClean="0"/>
                        <a:t>September 2012</a:t>
                      </a:r>
                      <a:endParaRPr lang="en-US" sz="1200" b="1" dirty="0">
                        <a:solidFill>
                          <a:srgbClr val="FF0000"/>
                        </a:solidFill>
                        <a:latin typeface="Arial" pitchFamily="34" charset="0"/>
                        <a:cs typeface="Arial" pitchFamily="34" charset="0"/>
                      </a:endParaRPr>
                    </a:p>
                  </a:txBody>
                  <a:tcPr/>
                </a:tc>
                <a:tc>
                  <a:txBody>
                    <a:bodyPr/>
                    <a:lstStyle/>
                    <a:p>
                      <a:r>
                        <a:rPr lang="en-US" sz="1200" b="1" dirty="0" smtClean="0"/>
                        <a:t>No</a:t>
                      </a:r>
                      <a:r>
                        <a:rPr lang="en-US" sz="1200" b="1" baseline="0" dirty="0" smtClean="0"/>
                        <a:t> Sanction</a:t>
                      </a:r>
                      <a:endParaRPr lang="en-US" sz="1200" b="1" dirty="0">
                        <a:solidFill>
                          <a:srgbClr val="FF0000"/>
                        </a:solidFill>
                        <a:latin typeface="Arial" pitchFamily="34" charset="0"/>
                        <a:cs typeface="Arial" pitchFamily="34" charset="0"/>
                      </a:endParaRPr>
                    </a:p>
                  </a:txBody>
                  <a:tcPr/>
                </a:tc>
              </a:tr>
              <a:tr h="595393">
                <a:tc>
                  <a:txBody>
                    <a:bodyPr/>
                    <a:lstStyle/>
                    <a:p>
                      <a:r>
                        <a:rPr lang="en-US" sz="1200" dirty="0" smtClean="0"/>
                        <a:t>FY 2010</a:t>
                      </a:r>
                    </a:p>
                    <a:p>
                      <a:r>
                        <a:rPr lang="en-US" sz="1200" dirty="0" smtClean="0"/>
                        <a:t>(2-Year)</a:t>
                      </a:r>
                      <a:endParaRPr lang="en-US" sz="1200" b="1" dirty="0">
                        <a:solidFill>
                          <a:schemeClr val="tx1"/>
                        </a:solidFill>
                        <a:latin typeface="Arial" pitchFamily="34" charset="0"/>
                        <a:cs typeface="Arial" pitchFamily="34" charset="0"/>
                      </a:endParaRPr>
                    </a:p>
                  </a:txBody>
                  <a:tcPr/>
                </a:tc>
                <a:tc>
                  <a:txBody>
                    <a:bodyPr/>
                    <a:lstStyle/>
                    <a:p>
                      <a:r>
                        <a:rPr lang="en-US" sz="1200" b="1" dirty="0" smtClean="0"/>
                        <a:t>10/1/09-9/30/10</a:t>
                      </a:r>
                      <a:endParaRPr lang="en-US" sz="1200" b="1" dirty="0">
                        <a:solidFill>
                          <a:schemeClr val="tx1"/>
                        </a:solidFill>
                        <a:latin typeface="Arial" pitchFamily="34" charset="0"/>
                        <a:cs typeface="Arial" pitchFamily="34" charset="0"/>
                      </a:endParaRPr>
                    </a:p>
                  </a:txBody>
                  <a:tcPr/>
                </a:tc>
                <a:tc>
                  <a:txBody>
                    <a:bodyPr/>
                    <a:lstStyle/>
                    <a:p>
                      <a:r>
                        <a:rPr lang="en-US" sz="1200" b="1" dirty="0" smtClean="0"/>
                        <a:t>10/1/09-9/30/11</a:t>
                      </a:r>
                      <a:endParaRPr lang="en-US" sz="1200" b="1" dirty="0">
                        <a:solidFill>
                          <a:schemeClr val="tx1"/>
                        </a:solidFill>
                        <a:latin typeface="Arial" pitchFamily="34" charset="0"/>
                        <a:cs typeface="Arial" pitchFamily="34" charset="0"/>
                      </a:endParaRPr>
                    </a:p>
                  </a:txBody>
                  <a:tcPr/>
                </a:tc>
                <a:tc>
                  <a:txBody>
                    <a:bodyPr/>
                    <a:lstStyle/>
                    <a:p>
                      <a:r>
                        <a:rPr lang="en-US" sz="1200" b="1" dirty="0" smtClean="0"/>
                        <a:t>September 2012</a:t>
                      </a:r>
                      <a:endParaRPr lang="en-US" sz="1200" b="1" dirty="0">
                        <a:solidFill>
                          <a:schemeClr val="tx1"/>
                        </a:solidFill>
                        <a:latin typeface="Arial" pitchFamily="34" charset="0"/>
                        <a:cs typeface="Arial" pitchFamily="34" charset="0"/>
                      </a:endParaRPr>
                    </a:p>
                  </a:txBody>
                  <a:tcPr/>
                </a:tc>
                <a:tc>
                  <a:txBody>
                    <a:bodyPr/>
                    <a:lstStyle/>
                    <a:p>
                      <a:r>
                        <a:rPr lang="en-US" sz="1200" b="1" dirty="0" smtClean="0"/>
                        <a:t>FY 08, FY 09, FY 10</a:t>
                      </a:r>
                      <a:endParaRPr lang="en-US" sz="1200" b="1" dirty="0">
                        <a:solidFill>
                          <a:schemeClr val="tx1"/>
                        </a:solidFill>
                        <a:latin typeface="Arial" pitchFamily="34" charset="0"/>
                        <a:cs typeface="Arial" pitchFamily="34" charset="0"/>
                      </a:endParaRPr>
                    </a:p>
                  </a:txBody>
                  <a:tcPr/>
                </a:tc>
              </a:tr>
              <a:tr h="595393">
                <a:tc>
                  <a:txBody>
                    <a:bodyPr/>
                    <a:lstStyle/>
                    <a:p>
                      <a:r>
                        <a:rPr lang="en-US" sz="1200" dirty="0" smtClean="0"/>
                        <a:t>FY 2010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(3-Year)</a:t>
                      </a:r>
                    </a:p>
                    <a:p>
                      <a:endParaRPr lang="en-US" sz="1200" b="1" dirty="0">
                        <a:solidFill>
                          <a:srgbClr val="FF0000"/>
                        </a:solidFill>
                        <a:latin typeface="Arial" pitchFamily="34" charset="0"/>
                        <a:cs typeface="Arial" pitchFamily="34" charset="0"/>
                      </a:endParaRPr>
                    </a:p>
                  </a:txBody>
                  <a:tcPr/>
                </a:tc>
                <a:tc>
                  <a:txBody>
                    <a:bodyPr/>
                    <a:lstStyle/>
                    <a:p>
                      <a:r>
                        <a:rPr lang="en-US" sz="1200" b="1" dirty="0" smtClean="0"/>
                        <a:t>10/1/09-9/30/10</a:t>
                      </a:r>
                      <a:endParaRPr lang="en-US" sz="1200" b="1" dirty="0">
                        <a:solidFill>
                          <a:srgbClr val="FF0000"/>
                        </a:solidFill>
                        <a:latin typeface="Arial" pitchFamily="34" charset="0"/>
                        <a:cs typeface="Arial" pitchFamily="34" charset="0"/>
                      </a:endParaRPr>
                    </a:p>
                  </a:txBody>
                  <a:tcPr/>
                </a:tc>
                <a:tc>
                  <a:txBody>
                    <a:bodyPr/>
                    <a:lstStyle/>
                    <a:p>
                      <a:r>
                        <a:rPr lang="en-US" sz="1200" b="1" dirty="0" smtClean="0"/>
                        <a:t>10/1/09-9/30/12</a:t>
                      </a:r>
                      <a:endParaRPr lang="en-US" sz="1200" b="1" dirty="0">
                        <a:solidFill>
                          <a:srgbClr val="FF0000"/>
                        </a:solidFill>
                        <a:latin typeface="Arial" pitchFamily="34" charset="0"/>
                        <a:cs typeface="Arial" pitchFamily="34" charset="0"/>
                      </a:endParaRPr>
                    </a:p>
                  </a:txBody>
                  <a:tcPr/>
                </a:tc>
                <a:tc>
                  <a:txBody>
                    <a:bodyPr/>
                    <a:lstStyle/>
                    <a:p>
                      <a:r>
                        <a:rPr lang="en-US" sz="1200" b="1" dirty="0" smtClean="0"/>
                        <a:t>September 2013</a:t>
                      </a:r>
                      <a:endParaRPr lang="en-US" sz="1200" b="1" dirty="0">
                        <a:solidFill>
                          <a:srgbClr val="FF0000"/>
                        </a:solidFill>
                        <a:latin typeface="Arial" pitchFamily="34" charset="0"/>
                        <a:cs typeface="Arial" pitchFamily="34" charset="0"/>
                      </a:endParaRPr>
                    </a:p>
                  </a:txBody>
                  <a:tcPr/>
                </a:tc>
                <a:tc>
                  <a:txBody>
                    <a:bodyPr/>
                    <a:lstStyle/>
                    <a:p>
                      <a:r>
                        <a:rPr lang="en-US" sz="1200" b="1" dirty="0" smtClean="0"/>
                        <a:t>No</a:t>
                      </a:r>
                      <a:r>
                        <a:rPr lang="en-US" sz="1200" b="1" baseline="0" dirty="0" smtClean="0"/>
                        <a:t> Sanction</a:t>
                      </a:r>
                      <a:endParaRPr lang="en-US" sz="1200" b="1" dirty="0">
                        <a:solidFill>
                          <a:srgbClr val="FF0000"/>
                        </a:solidFill>
                        <a:latin typeface="Arial" pitchFamily="34" charset="0"/>
                        <a:cs typeface="Arial" pitchFamily="34" charset="0"/>
                      </a:endParaRPr>
                    </a:p>
                  </a:txBody>
                  <a:tcPr/>
                </a:tc>
              </a:tr>
              <a:tr h="655973">
                <a:tc>
                  <a:txBody>
                    <a:bodyPr/>
                    <a:lstStyle/>
                    <a:p>
                      <a:pPr marL="0" algn="l" defTabSz="914400" rtl="0" eaLnBrk="1" latinLnBrk="0" hangingPunct="1"/>
                      <a:r>
                        <a:rPr lang="en-US" sz="1200" kern="1200" dirty="0" smtClean="0"/>
                        <a:t>FY 2011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(2-Year)</a:t>
                      </a:r>
                    </a:p>
                    <a:p>
                      <a:pPr marL="0" algn="l" defTabSz="914400" rtl="0" eaLnBrk="1" latinLnBrk="0" hangingPunct="1"/>
                      <a:endParaRPr lang="en-US" sz="1200" b="1" kern="1200" dirty="0">
                        <a:solidFill>
                          <a:schemeClr val="tx1"/>
                        </a:solidFill>
                        <a:latin typeface="Arial" pitchFamily="34" charset="0"/>
                        <a:ea typeface="+mn-ea"/>
                        <a:cs typeface="Arial" pitchFamily="34" charset="0"/>
                      </a:endParaRPr>
                    </a:p>
                  </a:txBody>
                  <a:tcPr/>
                </a:tc>
                <a:tc>
                  <a:txBody>
                    <a:bodyPr/>
                    <a:lstStyle/>
                    <a:p>
                      <a:pPr marL="0" algn="l" defTabSz="914400" rtl="0" eaLnBrk="1" latinLnBrk="0" hangingPunct="1"/>
                      <a:r>
                        <a:rPr lang="en-US" sz="1200" b="1" kern="1200" dirty="0" smtClean="0"/>
                        <a:t>10/1/10-9/30/11</a:t>
                      </a:r>
                      <a:endParaRPr lang="en-US" sz="1200" b="1" kern="1200" dirty="0">
                        <a:solidFill>
                          <a:schemeClr val="tx1"/>
                        </a:solidFill>
                        <a:latin typeface="Arial" pitchFamily="34" charset="0"/>
                        <a:ea typeface="+mn-ea"/>
                        <a:cs typeface="Arial" pitchFamily="34" charset="0"/>
                      </a:endParaRPr>
                    </a:p>
                  </a:txBody>
                  <a:tcPr/>
                </a:tc>
                <a:tc>
                  <a:txBody>
                    <a:bodyPr/>
                    <a:lstStyle/>
                    <a:p>
                      <a:pPr marL="0" algn="l" defTabSz="914400" rtl="0" eaLnBrk="1" latinLnBrk="0" hangingPunct="1"/>
                      <a:r>
                        <a:rPr lang="en-US" sz="1200" b="1" kern="1200" dirty="0" smtClean="0"/>
                        <a:t>10/1/10-9/30/12</a:t>
                      </a:r>
                      <a:endParaRPr lang="en-US" sz="1200" b="1" kern="1200" dirty="0">
                        <a:solidFill>
                          <a:schemeClr val="tx1"/>
                        </a:solidFill>
                        <a:latin typeface="Arial" pitchFamily="34" charset="0"/>
                        <a:ea typeface="+mn-ea"/>
                        <a:cs typeface="Arial" pitchFamily="34" charset="0"/>
                      </a:endParaRPr>
                    </a:p>
                  </a:txBody>
                  <a:tcPr/>
                </a:tc>
                <a:tc>
                  <a:txBody>
                    <a:bodyPr/>
                    <a:lstStyle/>
                    <a:p>
                      <a:pPr marL="0" algn="l" defTabSz="914400" rtl="0" eaLnBrk="1" latinLnBrk="0" hangingPunct="1"/>
                      <a:r>
                        <a:rPr lang="en-US" sz="1200" b="1" kern="1200" dirty="0" smtClean="0"/>
                        <a:t>September 2013</a:t>
                      </a:r>
                      <a:endParaRPr lang="en-US" sz="1200" b="1" kern="1200" dirty="0">
                        <a:solidFill>
                          <a:schemeClr val="tx1"/>
                        </a:solidFill>
                        <a:latin typeface="Arial" pitchFamily="34" charset="0"/>
                        <a:ea typeface="+mn-ea"/>
                        <a:cs typeface="Arial" pitchFamily="34" charset="0"/>
                      </a:endParaRPr>
                    </a:p>
                  </a:txBody>
                  <a:tcPr/>
                </a:tc>
                <a:tc>
                  <a:txBody>
                    <a:bodyPr/>
                    <a:lstStyle/>
                    <a:p>
                      <a:pPr marL="0" algn="l" defTabSz="914400" rtl="0" eaLnBrk="1" latinLnBrk="0" hangingPunct="1"/>
                      <a:r>
                        <a:rPr lang="en-US" sz="1200" b="1" kern="1200" dirty="0" smtClean="0"/>
                        <a:t>FY 09, FY 10, FY 11</a:t>
                      </a:r>
                      <a:endParaRPr lang="en-US" sz="1200" b="1" kern="1200" dirty="0">
                        <a:solidFill>
                          <a:schemeClr val="tx1"/>
                        </a:solidFill>
                        <a:latin typeface="Arial" pitchFamily="34" charset="0"/>
                        <a:ea typeface="+mn-ea"/>
                        <a:cs typeface="Arial" pitchFamily="34" charset="0"/>
                      </a:endParaRPr>
                    </a:p>
                  </a:txBody>
                  <a:tcPr/>
                </a:tc>
              </a:tr>
              <a:tr h="655973">
                <a:tc>
                  <a:txBody>
                    <a:bodyPr/>
                    <a:lstStyle/>
                    <a:p>
                      <a:r>
                        <a:rPr lang="en-US" sz="1200" dirty="0" smtClean="0">
                          <a:solidFill>
                            <a:srgbClr val="FF0000"/>
                          </a:solidFill>
                        </a:rPr>
                        <a:t>FY 2011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(3-Year)</a:t>
                      </a:r>
                    </a:p>
                    <a:p>
                      <a:endParaRPr lang="en-US" sz="1200" b="1" dirty="0">
                        <a:solidFill>
                          <a:srgbClr val="FF0000"/>
                        </a:solidFill>
                        <a:latin typeface="Arial" pitchFamily="34" charset="0"/>
                        <a:cs typeface="Arial" pitchFamily="34" charset="0"/>
                      </a:endParaRPr>
                    </a:p>
                  </a:txBody>
                  <a:tcPr/>
                </a:tc>
                <a:tc>
                  <a:txBody>
                    <a:bodyPr/>
                    <a:lstStyle/>
                    <a:p>
                      <a:r>
                        <a:rPr lang="en-US" sz="1200" dirty="0" smtClean="0">
                          <a:solidFill>
                            <a:srgbClr val="FF0000"/>
                          </a:solidFill>
                        </a:rPr>
                        <a:t>10/1/10-9/30/11</a:t>
                      </a:r>
                      <a:endParaRPr lang="en-US" sz="1200" b="1" dirty="0">
                        <a:solidFill>
                          <a:srgbClr val="FF0000"/>
                        </a:solidFill>
                        <a:latin typeface="Arial" pitchFamily="34" charset="0"/>
                        <a:cs typeface="Arial" pitchFamily="34" charset="0"/>
                      </a:endParaRPr>
                    </a:p>
                  </a:txBody>
                  <a:tcPr/>
                </a:tc>
                <a:tc>
                  <a:txBody>
                    <a:bodyPr/>
                    <a:lstStyle/>
                    <a:p>
                      <a:r>
                        <a:rPr lang="en-US" sz="1200" dirty="0" smtClean="0">
                          <a:solidFill>
                            <a:srgbClr val="FF0000"/>
                          </a:solidFill>
                        </a:rPr>
                        <a:t>10/1/10-9/30/13</a:t>
                      </a:r>
                      <a:endParaRPr lang="en-US" sz="1200" b="1" dirty="0">
                        <a:solidFill>
                          <a:srgbClr val="FF0000"/>
                        </a:solidFill>
                        <a:latin typeface="Arial" pitchFamily="34" charset="0"/>
                        <a:cs typeface="Arial" pitchFamily="34" charset="0"/>
                      </a:endParaRPr>
                    </a:p>
                  </a:txBody>
                  <a:tcPr/>
                </a:tc>
                <a:tc>
                  <a:txBody>
                    <a:bodyPr/>
                    <a:lstStyle/>
                    <a:p>
                      <a:r>
                        <a:rPr lang="en-US" sz="1200" dirty="0" smtClean="0">
                          <a:solidFill>
                            <a:srgbClr val="FF0000"/>
                          </a:solidFill>
                        </a:rPr>
                        <a:t>September 2014</a:t>
                      </a:r>
                      <a:endParaRPr lang="en-US" sz="1200" b="1" dirty="0">
                        <a:solidFill>
                          <a:srgbClr val="FF0000"/>
                        </a:solidFill>
                        <a:latin typeface="Arial" pitchFamily="34" charset="0"/>
                        <a:cs typeface="Arial" pitchFamily="34" charset="0"/>
                      </a:endParaRPr>
                    </a:p>
                  </a:txBody>
                  <a:tcPr/>
                </a:tc>
                <a:tc>
                  <a:txBody>
                    <a:bodyPr/>
                    <a:lstStyle/>
                    <a:p>
                      <a:r>
                        <a:rPr lang="en-US" sz="1200" dirty="0" smtClean="0">
                          <a:solidFill>
                            <a:srgbClr val="FF0000"/>
                          </a:solidFill>
                        </a:rPr>
                        <a:t>FY</a:t>
                      </a:r>
                      <a:r>
                        <a:rPr lang="en-US" sz="1200" baseline="0" dirty="0" smtClean="0">
                          <a:solidFill>
                            <a:srgbClr val="FF0000"/>
                          </a:solidFill>
                        </a:rPr>
                        <a:t> 09, FY 10, FY 11</a:t>
                      </a:r>
                      <a:endParaRPr lang="en-US" sz="1200" b="1" dirty="0">
                        <a:solidFill>
                          <a:srgbClr val="FF0000"/>
                        </a:solidFill>
                        <a:latin typeface="Arial" pitchFamily="34" charset="0"/>
                        <a:cs typeface="Arial" pitchFamily="34" charset="0"/>
                      </a:endParaRPr>
                    </a:p>
                  </a:txBody>
                  <a:tcPr/>
                </a:tc>
              </a:tr>
            </a:tbl>
          </a:graphicData>
        </a:graphic>
      </p:graphicFrame>
      <p:cxnSp>
        <p:nvCxnSpPr>
          <p:cNvPr id="7" name="Elbow Connector 6"/>
          <p:cNvCxnSpPr/>
          <p:nvPr/>
        </p:nvCxnSpPr>
        <p:spPr>
          <a:xfrm>
            <a:off x="533401" y="5339953"/>
            <a:ext cx="685799" cy="509281"/>
          </a:xfrm>
          <a:prstGeom prst="bentConnector3">
            <a:avLst>
              <a:gd name="adj1" fmla="val -174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752600" y="5710734"/>
            <a:ext cx="6831842"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200" b="1" dirty="0" smtClean="0">
                <a:solidFill>
                  <a:schemeClr val="tx1"/>
                </a:solidFill>
                <a:latin typeface="Arial" pitchFamily="34" charset="0"/>
                <a:cs typeface="Arial" pitchFamily="34" charset="0"/>
              </a:rPr>
              <a:t>FY 2011 (3-year) is the first </a:t>
            </a:r>
            <a:r>
              <a:rPr lang="en-US" sz="1200" b="1" dirty="0" smtClean="0">
                <a:solidFill>
                  <a:schemeClr val="tx1"/>
                </a:solidFill>
                <a:latin typeface="Arial" pitchFamily="34" charset="0"/>
                <a:cs typeface="Arial" pitchFamily="34" charset="0"/>
              </a:rPr>
              <a:t>cohort year where schools will be subject to sanction based on 3-Year Cohort Default Rates</a:t>
            </a:r>
            <a:endParaRPr lang="en-US" sz="1200" b="1" dirty="0">
              <a:solidFill>
                <a:schemeClr val="tx1"/>
              </a:solidFill>
              <a:latin typeface="Arial" pitchFamily="34" charset="0"/>
              <a:cs typeface="Arial" pitchFamily="34" charset="0"/>
            </a:endParaRPr>
          </a:p>
        </p:txBody>
      </p:sp>
      <p:sp>
        <p:nvSpPr>
          <p:cNvPr id="2" name="Slide Number Placeholder 1"/>
          <p:cNvSpPr>
            <a:spLocks noGrp="1"/>
          </p:cNvSpPr>
          <p:nvPr>
            <p:ph type="sldNum" sz="quarter" idx="10"/>
          </p:nvPr>
        </p:nvSpPr>
        <p:spPr/>
        <p:txBody>
          <a:bodyPr/>
          <a:lstStyle/>
          <a:p>
            <a:pPr>
              <a:defRPr/>
            </a:pPr>
            <a:fld id="{FA5FB206-A652-4A39-B370-E4CEA2BF22DB}" type="slidenum">
              <a:rPr lang="en-US" smtClean="0"/>
              <a:pPr>
                <a:defRPr/>
              </a:pPr>
              <a:t>7</a:t>
            </a:fld>
            <a:endParaRPr lang="en-US" dirty="0"/>
          </a:p>
        </p:txBody>
      </p:sp>
      <p:sp>
        <p:nvSpPr>
          <p:cNvPr id="3" name="TextBox 2"/>
          <p:cNvSpPr txBox="1"/>
          <p:nvPr/>
        </p:nvSpPr>
        <p:spPr>
          <a:xfrm>
            <a:off x="1524000" y="457200"/>
            <a:ext cx="8015252" cy="523220"/>
          </a:xfrm>
          <a:prstGeom prst="rect">
            <a:avLst/>
          </a:prstGeom>
          <a:noFill/>
        </p:spPr>
        <p:txBody>
          <a:bodyPr wrap="square" rtlCol="0">
            <a:spAutoFit/>
          </a:bodyPr>
          <a:lstStyle/>
          <a:p>
            <a:r>
              <a:rPr lang="en-US" sz="2800" b="1" dirty="0" smtClean="0">
                <a:solidFill>
                  <a:srgbClr val="C00000"/>
                </a:solidFill>
                <a:latin typeface="Arial" pitchFamily="34" charset="0"/>
                <a:cs typeface="Arial" pitchFamily="34" charset="0"/>
              </a:rPr>
              <a:t>    Your </a:t>
            </a:r>
            <a:r>
              <a:rPr lang="en-US" sz="2800" b="1" dirty="0">
                <a:solidFill>
                  <a:srgbClr val="C00000"/>
                </a:solidFill>
                <a:latin typeface="Arial" pitchFamily="34" charset="0"/>
                <a:cs typeface="Arial" pitchFamily="34" charset="0"/>
              </a:rPr>
              <a:t>Current Active CDR Timeframes</a:t>
            </a:r>
            <a:endParaRPr lang="en-US" sz="2800" dirty="0"/>
          </a:p>
        </p:txBody>
      </p:sp>
    </p:spTree>
    <p:extLst>
      <p:ext uri="{BB962C8B-B14F-4D97-AF65-F5344CB8AC3E}">
        <p14:creationId xmlns:p14="http://schemas.microsoft.com/office/powerpoint/2010/main" val="1630762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47800" y="1371600"/>
            <a:ext cx="6934200" cy="4876800"/>
          </a:xfrm>
        </p:spPr>
        <p:txBody>
          <a:bodyPr>
            <a:normAutofit fontScale="25000" lnSpcReduction="20000"/>
          </a:bodyPr>
          <a:lstStyle/>
          <a:p>
            <a:pPr lvl="1" eaLnBrk="1" hangingPunct="1">
              <a:buFontTx/>
              <a:buNone/>
              <a:defRPr/>
            </a:pPr>
            <a:endParaRPr lang="en-US" sz="5100" dirty="0" smtClean="0"/>
          </a:p>
          <a:p>
            <a:pPr eaLnBrk="1" hangingPunct="1">
              <a:defRPr/>
            </a:pPr>
            <a:r>
              <a:rPr lang="en-US" sz="9600" b="1" dirty="0" smtClean="0">
                <a:solidFill>
                  <a:schemeClr val="accent4"/>
                </a:solidFill>
                <a:latin typeface="Arial" pitchFamily="34" charset="0"/>
                <a:cs typeface="Arial" pitchFamily="34" charset="0"/>
              </a:rPr>
              <a:t>First year at 30% or more</a:t>
            </a:r>
          </a:p>
          <a:p>
            <a:pPr lvl="1">
              <a:defRPr/>
            </a:pPr>
            <a:r>
              <a:rPr lang="en-US" sz="8000" dirty="0" smtClean="0">
                <a:solidFill>
                  <a:schemeClr val="accent4"/>
                </a:solidFill>
                <a:latin typeface="Arial" pitchFamily="34" charset="0"/>
                <a:cs typeface="Arial" pitchFamily="34" charset="0"/>
              </a:rPr>
              <a:t>Default prevention plan and task force</a:t>
            </a:r>
          </a:p>
          <a:p>
            <a:pPr lvl="1">
              <a:defRPr/>
            </a:pPr>
            <a:r>
              <a:rPr lang="en-US" sz="8000" dirty="0" smtClean="0">
                <a:solidFill>
                  <a:schemeClr val="accent4"/>
                </a:solidFill>
                <a:latin typeface="Arial" pitchFamily="34" charset="0"/>
                <a:cs typeface="Arial" pitchFamily="34" charset="0"/>
              </a:rPr>
              <a:t>Submit plan to FSA for review</a:t>
            </a:r>
            <a:br>
              <a:rPr lang="en-US" sz="8000" dirty="0" smtClean="0">
                <a:solidFill>
                  <a:schemeClr val="accent4"/>
                </a:solidFill>
                <a:latin typeface="Arial" pitchFamily="34" charset="0"/>
                <a:cs typeface="Arial" pitchFamily="34" charset="0"/>
              </a:rPr>
            </a:br>
            <a:endParaRPr lang="en-US" sz="8000" dirty="0" smtClean="0">
              <a:solidFill>
                <a:schemeClr val="accent4"/>
              </a:solidFill>
              <a:latin typeface="Arial" pitchFamily="34" charset="0"/>
              <a:cs typeface="Arial" pitchFamily="34" charset="0"/>
            </a:endParaRPr>
          </a:p>
          <a:p>
            <a:pPr eaLnBrk="1" hangingPunct="1">
              <a:defRPr/>
            </a:pPr>
            <a:r>
              <a:rPr lang="en-US" sz="9600" b="1" dirty="0" smtClean="0">
                <a:solidFill>
                  <a:schemeClr val="accent4"/>
                </a:solidFill>
                <a:latin typeface="Arial" pitchFamily="34" charset="0"/>
                <a:cs typeface="Arial" pitchFamily="34" charset="0"/>
              </a:rPr>
              <a:t>Second consecutive year at 30% or more</a:t>
            </a:r>
          </a:p>
          <a:p>
            <a:pPr lvl="1">
              <a:defRPr/>
            </a:pPr>
            <a:r>
              <a:rPr lang="en-US" sz="8000" dirty="0" smtClean="0">
                <a:solidFill>
                  <a:schemeClr val="accent4"/>
                </a:solidFill>
                <a:latin typeface="Arial" pitchFamily="34" charset="0"/>
                <a:cs typeface="Arial" pitchFamily="34" charset="0"/>
              </a:rPr>
              <a:t>Review/revise default prevention plan</a:t>
            </a:r>
          </a:p>
          <a:p>
            <a:pPr lvl="1">
              <a:defRPr/>
            </a:pPr>
            <a:r>
              <a:rPr lang="en-US" sz="8000" dirty="0" smtClean="0">
                <a:solidFill>
                  <a:schemeClr val="accent4"/>
                </a:solidFill>
                <a:latin typeface="Arial" pitchFamily="34" charset="0"/>
                <a:cs typeface="Arial" pitchFamily="34" charset="0"/>
              </a:rPr>
              <a:t>Submit revised plan to FSA</a:t>
            </a:r>
          </a:p>
          <a:p>
            <a:pPr lvl="1">
              <a:defRPr/>
            </a:pPr>
            <a:r>
              <a:rPr lang="en-US" sz="8000" dirty="0" smtClean="0">
                <a:solidFill>
                  <a:schemeClr val="accent4"/>
                </a:solidFill>
                <a:latin typeface="Arial" pitchFamily="34" charset="0"/>
                <a:cs typeface="Arial" pitchFamily="34" charset="0"/>
              </a:rPr>
              <a:t>FSA may require additional steps to promote student loan repayment </a:t>
            </a:r>
            <a:br>
              <a:rPr lang="en-US" sz="8000" dirty="0" smtClean="0">
                <a:solidFill>
                  <a:schemeClr val="accent4"/>
                </a:solidFill>
                <a:latin typeface="Arial" pitchFamily="34" charset="0"/>
                <a:cs typeface="Arial" pitchFamily="34" charset="0"/>
              </a:rPr>
            </a:br>
            <a:r>
              <a:rPr lang="en-US" sz="8000" dirty="0" smtClean="0">
                <a:solidFill>
                  <a:schemeClr val="accent4"/>
                </a:solidFill>
                <a:latin typeface="Arial" pitchFamily="34" charset="0"/>
                <a:cs typeface="Arial" pitchFamily="34" charset="0"/>
              </a:rPr>
              <a:t> </a:t>
            </a:r>
          </a:p>
          <a:p>
            <a:pPr eaLnBrk="1" hangingPunct="1">
              <a:defRPr/>
            </a:pPr>
            <a:r>
              <a:rPr lang="en-US" sz="9600" b="1" dirty="0" smtClean="0">
                <a:solidFill>
                  <a:schemeClr val="accent4"/>
                </a:solidFill>
                <a:latin typeface="Arial" pitchFamily="34" charset="0"/>
                <a:cs typeface="Arial" pitchFamily="34" charset="0"/>
              </a:rPr>
              <a:t>Third consecutive year at 30% or more</a:t>
            </a:r>
          </a:p>
          <a:p>
            <a:pPr lvl="1" eaLnBrk="1" hangingPunct="1">
              <a:defRPr/>
            </a:pPr>
            <a:r>
              <a:rPr lang="en-US" sz="8000" dirty="0" smtClean="0">
                <a:solidFill>
                  <a:schemeClr val="accent4"/>
                </a:solidFill>
                <a:latin typeface="Arial" pitchFamily="34" charset="0"/>
                <a:cs typeface="Arial" pitchFamily="34" charset="0"/>
              </a:rPr>
              <a:t>Loss of eligibility: Pell, ACG/SMART, FFEL/DL</a:t>
            </a:r>
          </a:p>
          <a:p>
            <a:pPr lvl="1" eaLnBrk="1" hangingPunct="1">
              <a:defRPr/>
            </a:pPr>
            <a:r>
              <a:rPr lang="en-US" sz="8000" dirty="0" smtClean="0">
                <a:solidFill>
                  <a:schemeClr val="accent4"/>
                </a:solidFill>
                <a:latin typeface="Arial" pitchFamily="34" charset="0"/>
                <a:cs typeface="Arial" pitchFamily="34" charset="0"/>
              </a:rPr>
              <a:t>School has appeal rights</a:t>
            </a:r>
          </a:p>
          <a:p>
            <a:pPr eaLnBrk="1" hangingPunct="1">
              <a:defRPr/>
            </a:pPr>
            <a:endParaRPr lang="en-US" sz="2800" dirty="0" smtClean="0"/>
          </a:p>
          <a:p>
            <a:pPr marL="800100" lvl="3" indent="-342900" eaLnBrk="1" hangingPunct="1">
              <a:defRPr/>
            </a:pPr>
            <a:endParaRPr lang="en-US" sz="2400" dirty="0" smtClean="0"/>
          </a:p>
          <a:p>
            <a:pPr marL="800100" lvl="3" indent="-342900" eaLnBrk="1" hangingPunct="1">
              <a:defRPr/>
            </a:pPr>
            <a:endParaRPr lang="en-US" sz="2400" dirty="0" smtClean="0"/>
          </a:p>
          <a:p>
            <a:pPr marL="342900" lvl="2" indent="-342900" eaLnBrk="1" hangingPunct="1">
              <a:buFontTx/>
              <a:buNone/>
              <a:defRPr/>
            </a:pPr>
            <a:endParaRPr lang="en-US" dirty="0" smtClean="0"/>
          </a:p>
          <a:p>
            <a:pPr marL="342900" lvl="2" indent="-342900" eaLnBrk="1" hangingPunct="1">
              <a:buFontTx/>
              <a:buNone/>
              <a:defRPr/>
            </a:pPr>
            <a:r>
              <a:rPr lang="en-US" dirty="0" smtClean="0"/>
              <a:t>	  </a:t>
            </a:r>
          </a:p>
          <a:p>
            <a:pPr eaLnBrk="1" hangingPunct="1">
              <a:defRPr/>
            </a:pPr>
            <a:endParaRPr lang="en-US" sz="2800" dirty="0" smtClean="0"/>
          </a:p>
          <a:p>
            <a:pPr lvl="1" eaLnBrk="1" hangingPunct="1">
              <a:buFontTx/>
              <a:buNone/>
              <a:defRPr/>
            </a:pPr>
            <a:endParaRPr lang="en-US" sz="2000" dirty="0" smtClean="0"/>
          </a:p>
        </p:txBody>
      </p:sp>
      <p:sp>
        <p:nvSpPr>
          <p:cNvPr id="18434"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5A2860-12C7-43B7-8260-3566A1DD01C4}" type="slidenum">
              <a:rPr lang="en-US"/>
              <a:pPr eaLnBrk="1" hangingPunct="1"/>
              <a:t>8</a:t>
            </a:fld>
            <a:endParaRPr lang="en-US" dirty="0"/>
          </a:p>
        </p:txBody>
      </p:sp>
      <p:sp>
        <p:nvSpPr>
          <p:cNvPr id="4099" name="Rectangle 2"/>
          <p:cNvSpPr>
            <a:spLocks noGrp="1" noChangeArrowheads="1"/>
          </p:cNvSpPr>
          <p:nvPr>
            <p:ph type="title"/>
          </p:nvPr>
        </p:nvSpPr>
        <p:spPr>
          <a:xfrm>
            <a:off x="1524000" y="274638"/>
            <a:ext cx="7620000" cy="1143000"/>
          </a:xfrm>
        </p:spPr>
        <p:txBody>
          <a:bodyPr>
            <a:noAutofit/>
          </a:bodyPr>
          <a:lstStyle/>
          <a:p>
            <a:pPr eaLnBrk="1" hangingPunct="1">
              <a:defRPr/>
            </a:pPr>
            <a:r>
              <a:rPr lang="en-US" sz="4000" dirty="0" smtClean="0">
                <a:solidFill>
                  <a:srgbClr val="C00000"/>
                </a:solidFill>
                <a:latin typeface="Arial" pitchFamily="34" charset="0"/>
                <a:cs typeface="Arial" pitchFamily="34" charset="0"/>
              </a:rPr>
              <a:t>New: </a:t>
            </a:r>
            <a:r>
              <a:rPr lang="en-US" sz="3600" dirty="0" smtClean="0">
                <a:solidFill>
                  <a:srgbClr val="C00000"/>
                </a:solidFill>
                <a:latin typeface="Arial" pitchFamily="34" charset="0"/>
                <a:cs typeface="Arial" pitchFamily="34" charset="0"/>
              </a:rPr>
              <a:t>3-Year CDR Corrective Actions</a:t>
            </a:r>
          </a:p>
        </p:txBody>
      </p:sp>
    </p:spTree>
    <p:extLst>
      <p:ext uri="{BB962C8B-B14F-4D97-AF65-F5344CB8AC3E}">
        <p14:creationId xmlns:p14="http://schemas.microsoft.com/office/powerpoint/2010/main" val="23951319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Placeholder 4"/>
          <p:cNvSpPr>
            <a:spLocks noGrp="1" noChangeArrowheads="1"/>
          </p:cNvSpPr>
          <p:nvPr>
            <p:ph idx="1"/>
          </p:nvPr>
        </p:nvSpPr>
        <p:spPr bwMode="black">
          <a:xfrm>
            <a:off x="1524000" y="2590800"/>
            <a:ext cx="7315200" cy="3733800"/>
          </a:xfrm>
        </p:spPr>
        <p:txBody>
          <a:bodyPr>
            <a:normAutofit lnSpcReduction="10000"/>
          </a:bodyPr>
          <a:lstStyle/>
          <a:p>
            <a:pPr>
              <a:buFontTx/>
              <a:buNone/>
            </a:pPr>
            <a:r>
              <a:rPr lang="en-US" sz="2400" dirty="0" smtClean="0">
                <a:latin typeface="Arial" pitchFamily="34" charset="0"/>
                <a:cs typeface="Arial" pitchFamily="34" charset="0"/>
              </a:rPr>
              <a:t>1. </a:t>
            </a:r>
            <a:r>
              <a:rPr lang="en-US" sz="2400" dirty="0" smtClean="0">
                <a:solidFill>
                  <a:srgbClr val="002060"/>
                </a:solidFill>
                <a:latin typeface="Arial" pitchFamily="34" charset="0"/>
                <a:cs typeface="Arial" pitchFamily="34" charset="0"/>
              </a:rPr>
              <a:t>Establish a default prevention team</a:t>
            </a:r>
          </a:p>
          <a:p>
            <a:pPr>
              <a:buFontTx/>
              <a:buNone/>
            </a:pPr>
            <a:r>
              <a:rPr lang="en-US" sz="2400" dirty="0" smtClean="0">
                <a:solidFill>
                  <a:srgbClr val="002060"/>
                </a:solidFill>
                <a:latin typeface="Arial" pitchFamily="34" charset="0"/>
                <a:cs typeface="Arial" pitchFamily="34" charset="0"/>
              </a:rPr>
              <a:t>2. Conduct an analysis to determine source </a:t>
            </a:r>
            <a:br>
              <a:rPr lang="en-US" sz="2400" dirty="0" smtClean="0">
                <a:solidFill>
                  <a:srgbClr val="002060"/>
                </a:solidFill>
                <a:latin typeface="Arial" pitchFamily="34" charset="0"/>
                <a:cs typeface="Arial" pitchFamily="34" charset="0"/>
              </a:rPr>
            </a:br>
            <a:r>
              <a:rPr lang="en-US" sz="2400" dirty="0" smtClean="0">
                <a:solidFill>
                  <a:srgbClr val="002060"/>
                </a:solidFill>
                <a:latin typeface="Arial" pitchFamily="34" charset="0"/>
                <a:cs typeface="Arial" pitchFamily="34" charset="0"/>
              </a:rPr>
              <a:t> of default risk</a:t>
            </a:r>
          </a:p>
          <a:p>
            <a:pPr>
              <a:buFontTx/>
              <a:buNone/>
            </a:pPr>
            <a:r>
              <a:rPr lang="en-US" sz="2400" dirty="0" smtClean="0">
                <a:solidFill>
                  <a:srgbClr val="002060"/>
                </a:solidFill>
                <a:latin typeface="Arial" pitchFamily="34" charset="0"/>
                <a:cs typeface="Arial" pitchFamily="34" charset="0"/>
              </a:rPr>
              <a:t>3. Create measureable interventions/steps</a:t>
            </a:r>
          </a:p>
          <a:p>
            <a:pPr>
              <a:buFontTx/>
              <a:buNone/>
            </a:pPr>
            <a:r>
              <a:rPr lang="en-US" sz="2400" dirty="0" smtClean="0">
                <a:solidFill>
                  <a:srgbClr val="002060"/>
                </a:solidFill>
                <a:latin typeface="Arial" pitchFamily="34" charset="0"/>
                <a:cs typeface="Arial" pitchFamily="34" charset="0"/>
              </a:rPr>
              <a:t>4. Create a default prevention plan</a:t>
            </a:r>
          </a:p>
          <a:p>
            <a:pPr>
              <a:buFontTx/>
              <a:buNone/>
            </a:pPr>
            <a:r>
              <a:rPr lang="en-US" sz="2400" dirty="0" smtClean="0">
                <a:solidFill>
                  <a:srgbClr val="002060"/>
                </a:solidFill>
                <a:latin typeface="Arial" pitchFamily="34" charset="0"/>
                <a:cs typeface="Arial" pitchFamily="34" charset="0"/>
              </a:rPr>
              <a:t>5. Send plan to FSA for review</a:t>
            </a:r>
          </a:p>
          <a:p>
            <a:pPr>
              <a:buFontTx/>
              <a:buNone/>
            </a:pPr>
            <a:endParaRPr lang="en-US" sz="2000" b="1" dirty="0" smtClean="0">
              <a:latin typeface="Arial" pitchFamily="34" charset="0"/>
              <a:cs typeface="Arial" pitchFamily="34" charset="0"/>
            </a:endParaRPr>
          </a:p>
          <a:p>
            <a:pPr>
              <a:buFontTx/>
              <a:buNone/>
            </a:pPr>
            <a:r>
              <a:rPr lang="en-US" sz="2400" b="1" i="1" dirty="0" smtClean="0">
                <a:solidFill>
                  <a:schemeClr val="tx1">
                    <a:lumMod val="65000"/>
                    <a:lumOff val="35000"/>
                  </a:schemeClr>
                </a:solidFill>
                <a:latin typeface="Arial" pitchFamily="34" charset="0"/>
                <a:cs typeface="Arial" pitchFamily="34" charset="0"/>
              </a:rPr>
              <a:t>Note: Second successive year at 30%...a different focus</a:t>
            </a:r>
          </a:p>
          <a:p>
            <a:pPr>
              <a:buFontTx/>
              <a:buNone/>
            </a:pPr>
            <a:endParaRPr lang="en-US" sz="2800" dirty="0" smtClean="0"/>
          </a:p>
        </p:txBody>
      </p:sp>
      <p:sp>
        <p:nvSpPr>
          <p:cNvPr id="19458" name="Slide Number Placeholder 3"/>
          <p:cNvSpPr>
            <a:spLocks noGrp="1"/>
          </p:cNvSpPr>
          <p:nvPr>
            <p:ph type="sldNum" sz="quarter" idx="12"/>
          </p:nvPr>
        </p:nvSpPr>
        <p:spPr bwMode="auto">
          <a:xfrm>
            <a:off x="70866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818F13-B83B-47DE-ACFA-55CE88EC3861}" type="slidenum">
              <a:rPr lang="en-US"/>
              <a:pPr eaLnBrk="1" hangingPunct="1"/>
              <a:t>9</a:t>
            </a:fld>
            <a:endParaRPr lang="en-US" dirty="0"/>
          </a:p>
        </p:txBody>
      </p:sp>
      <p:sp>
        <p:nvSpPr>
          <p:cNvPr id="40963" name="Rectangle 2"/>
          <p:cNvSpPr>
            <a:spLocks noGrp="1" noChangeArrowheads="1"/>
          </p:cNvSpPr>
          <p:nvPr>
            <p:ph type="title"/>
          </p:nvPr>
        </p:nvSpPr>
        <p:spPr>
          <a:xfrm>
            <a:off x="1447800" y="304800"/>
            <a:ext cx="7696200" cy="1219200"/>
          </a:xfrm>
        </p:spPr>
        <p:txBody>
          <a:bodyPr>
            <a:normAutofit fontScale="90000"/>
          </a:bodyPr>
          <a:lstStyle/>
          <a:p>
            <a:pPr>
              <a:defRPr/>
            </a:pP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4400" dirty="0" smtClean="0">
                <a:solidFill>
                  <a:srgbClr val="C00000"/>
                </a:solidFill>
                <a:latin typeface="Arial" pitchFamily="34" charset="0"/>
                <a:cs typeface="Arial" pitchFamily="34" charset="0"/>
              </a:rPr>
              <a:t>34 C.F.R 668.217 </a:t>
            </a:r>
            <a:r>
              <a:rPr lang="en-US" sz="3100" dirty="0"/>
              <a:t/>
            </a:r>
            <a:br>
              <a:rPr lang="en-US" sz="3100" dirty="0"/>
            </a:br>
            <a:r>
              <a:rPr lang="en-US" sz="3100" dirty="0" smtClean="0"/>
              <a:t/>
            </a:r>
            <a:br>
              <a:rPr lang="en-US" sz="3100" dirty="0" smtClean="0"/>
            </a:br>
            <a:r>
              <a:rPr lang="en-US" sz="2900" dirty="0" smtClean="0">
                <a:solidFill>
                  <a:schemeClr val="tx1">
                    <a:lumMod val="75000"/>
                    <a:lumOff val="25000"/>
                  </a:schemeClr>
                </a:solidFill>
                <a:latin typeface="Arial" pitchFamily="34" charset="0"/>
                <a:cs typeface="Arial" pitchFamily="34" charset="0"/>
              </a:rPr>
              <a:t>The </a:t>
            </a:r>
            <a:r>
              <a:rPr lang="en-US" sz="2900" i="1" u="sng" dirty="0">
                <a:solidFill>
                  <a:srgbClr val="6600FF"/>
                </a:solidFill>
                <a:latin typeface="Arial" pitchFamily="34" charset="0"/>
                <a:cs typeface="Arial" pitchFamily="34" charset="0"/>
              </a:rPr>
              <a:t>5 Things You Must Do </a:t>
            </a:r>
            <a:r>
              <a:rPr lang="en-US" sz="2900" dirty="0">
                <a:solidFill>
                  <a:schemeClr val="tx1">
                    <a:lumMod val="75000"/>
                    <a:lumOff val="25000"/>
                  </a:schemeClr>
                </a:solidFill>
                <a:latin typeface="Arial" pitchFamily="34" charset="0"/>
                <a:cs typeface="Arial" pitchFamily="34" charset="0"/>
              </a:rPr>
              <a:t>if your </a:t>
            </a:r>
            <a:r>
              <a:rPr lang="en-US" sz="2900" dirty="0" smtClean="0">
                <a:solidFill>
                  <a:schemeClr val="tx1">
                    <a:lumMod val="75000"/>
                    <a:lumOff val="25000"/>
                  </a:schemeClr>
                </a:solidFill>
                <a:latin typeface="Arial" pitchFamily="34" charset="0"/>
                <a:cs typeface="Arial" pitchFamily="34" charset="0"/>
              </a:rPr>
              <a:t>CDR </a:t>
            </a:r>
            <a:r>
              <a:rPr lang="en-US" sz="2900" dirty="0">
                <a:solidFill>
                  <a:schemeClr val="tx1">
                    <a:lumMod val="75000"/>
                    <a:lumOff val="25000"/>
                  </a:schemeClr>
                </a:solidFill>
                <a:latin typeface="Arial" pitchFamily="34" charset="0"/>
                <a:cs typeface="Arial" pitchFamily="34" charset="0"/>
              </a:rPr>
              <a:t>is equal to/exceeds 30% for the first time</a:t>
            </a:r>
            <a:r>
              <a:rPr lang="en-US" sz="2900" dirty="0" smtClean="0">
                <a:solidFill>
                  <a:schemeClr val="tx1">
                    <a:lumMod val="75000"/>
                    <a:lumOff val="25000"/>
                  </a:schemeClr>
                </a:solidFill>
                <a:latin typeface="Arial" pitchFamily="34" charset="0"/>
                <a:cs typeface="Arial" pitchFamily="34" charset="0"/>
              </a:rPr>
              <a:t>: </a:t>
            </a:r>
            <a:endParaRPr lang="en-US" sz="2900" dirty="0">
              <a:solidFill>
                <a:srgbClr val="92D050"/>
              </a:solidFill>
              <a:latin typeface="Arial" pitchFamily="34" charset="0"/>
              <a:cs typeface="Arial" pitchFamily="34" charset="0"/>
            </a:endParaRPr>
          </a:p>
        </p:txBody>
      </p:sp>
    </p:spTree>
    <p:extLst>
      <p:ext uri="{BB962C8B-B14F-4D97-AF65-F5344CB8AC3E}">
        <p14:creationId xmlns:p14="http://schemas.microsoft.com/office/powerpoint/2010/main" val="337147439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1435</TotalTime>
  <Words>2154</Words>
  <Application>Microsoft Office PowerPoint</Application>
  <PresentationFormat>On-screen Show (4:3)</PresentationFormat>
  <Paragraphs>581</Paragraphs>
  <Slides>46</Slides>
  <Notes>41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   One Size Doesn’t Fit All Building A Default Prevention Plan for YOUR School   CASFAA  December  15, 2013 </vt:lpstr>
      <vt:lpstr>In This Session</vt:lpstr>
      <vt:lpstr>The Data </vt:lpstr>
      <vt:lpstr>PowerPoint Presentation</vt:lpstr>
      <vt:lpstr>CDR Rates Statistics</vt:lpstr>
      <vt:lpstr>34 C.F.R 668.217      The 3-Year CDR Calculation  </vt:lpstr>
      <vt:lpstr>PowerPoint Presentation</vt:lpstr>
      <vt:lpstr>New: 3-Year CDR Corrective Actions</vt:lpstr>
      <vt:lpstr>   34 C.F.R 668.217   The 5 Things You Must Do if your CDR is equal to/exceeds 30% for the first time: </vt:lpstr>
      <vt:lpstr>PowerPoint Presentation</vt:lpstr>
      <vt:lpstr>PowerPoint Presentation</vt:lpstr>
      <vt:lpstr>Involuntary Plan:  34 CFR 668.217 </vt:lpstr>
      <vt:lpstr>Voluntary Plan                           </vt:lpstr>
      <vt:lpstr>             Core Concepts:  Creating a Successful Plan </vt:lpstr>
      <vt:lpstr> Core Concept: Team Driven  </vt:lpstr>
      <vt:lpstr>         Core Concept: Data Driven </vt:lpstr>
      <vt:lpstr> Core Components:  Elements of a Complete Plan </vt:lpstr>
      <vt:lpstr> Elements of a Complete Plan - Default Management Component  </vt:lpstr>
      <vt:lpstr>PowerPoint Presentation</vt:lpstr>
      <vt:lpstr>PowerPoint Presentation</vt:lpstr>
      <vt:lpstr>Elements of a Complete Plan - Repayment Management Component </vt:lpstr>
      <vt:lpstr>Repayment Management Component</vt:lpstr>
      <vt:lpstr>  Repayment Management Component NSLDS Reports  </vt:lpstr>
      <vt:lpstr>Repayment Management Component</vt:lpstr>
      <vt:lpstr>Repayment Management Component</vt:lpstr>
      <vt:lpstr>Repayment Management Component 2 Key Defaulter Characteristics</vt:lpstr>
      <vt:lpstr>Repayment Management Component </vt:lpstr>
      <vt:lpstr>Repayment Management Component </vt:lpstr>
      <vt:lpstr>   Repayment Management Component   </vt:lpstr>
      <vt:lpstr>  Repayment Management Component   </vt:lpstr>
      <vt:lpstr> Repayment Management Component Outreach Efforts: External - Choosing a 3rd party servicer </vt:lpstr>
      <vt:lpstr>Default Risk Reduction Component</vt:lpstr>
      <vt:lpstr>Default Risk Reduction Component                  </vt:lpstr>
      <vt:lpstr>Default Risk Reduction Component </vt:lpstr>
      <vt:lpstr>Default Risk Reduction Component</vt:lpstr>
      <vt:lpstr> Default Risk Reduction Component    </vt:lpstr>
      <vt:lpstr>  Default Risk Reduction Component   </vt:lpstr>
      <vt:lpstr> Default Risk Reduction Component   </vt:lpstr>
      <vt:lpstr> Default Risk Reduction Component </vt:lpstr>
      <vt:lpstr>Default Risk Reduction Component </vt:lpstr>
      <vt:lpstr> Default Risk Reduction Component </vt:lpstr>
      <vt:lpstr> Default Risk Reduction Component </vt:lpstr>
      <vt:lpstr>Default Risk Reduction Component  </vt:lpstr>
      <vt:lpstr>Assessing Your Current Situation</vt:lpstr>
      <vt:lpstr>  Briefing Management…. </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User_Account</dc:creator>
  <cp:lastModifiedBy>Parker - Laptop</cp:lastModifiedBy>
  <cp:revision>33</cp:revision>
  <dcterms:created xsi:type="dcterms:W3CDTF">2013-11-12T19:58:27Z</dcterms:created>
  <dcterms:modified xsi:type="dcterms:W3CDTF">2013-12-04T14:21:50Z</dcterms:modified>
</cp:coreProperties>
</file>