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2" r:id="rId14"/>
    <p:sldId id="340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0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5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4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4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6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1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75E1-76DF-4531-A346-31C0DBD6480A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F42E-94F8-4809-B28D-1F19F11E1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Loans.gov" TargetMode="External"/><Relationship Id="rId2" Type="http://schemas.openxmlformats.org/officeDocument/2006/relationships/hyperlink" Target="http://studentaid.ed.gov/repay-loans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udentaid.ed.gov/sites/default/files/pay-as-" TargetMode="External"/><Relationship Id="rId4" Type="http://schemas.openxmlformats.org/officeDocument/2006/relationships/hyperlink" Target="http://studentaid.ed.gov/sites/default/files/income-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reatlakes.org/borrower/fiq/" TargetMode="External"/><Relationship Id="rId2" Type="http://schemas.openxmlformats.org/officeDocument/2006/relationships/hyperlink" Target="http://www.nelnet.com/Lower-payments/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sun.ow@greatlakes.org" TargetMode="External"/><Relationship Id="rId2" Type="http://schemas.openxmlformats.org/officeDocument/2006/relationships/hyperlink" Target="mailto:jon.potter@nelnet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mal.collins@ucb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462982" cy="1470025"/>
          </a:xfrm>
        </p:spPr>
        <p:txBody>
          <a:bodyPr/>
          <a:lstStyle/>
          <a:p>
            <a:r>
              <a:rPr lang="en-US" dirty="0" smtClean="0"/>
              <a:t>IBR, ICR, PAYE </a:t>
            </a:r>
            <a:br>
              <a:rPr lang="en-US" dirty="0" smtClean="0"/>
            </a:br>
            <a:r>
              <a:rPr lang="en-US" dirty="0" smtClean="0"/>
              <a:t>What the difference?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038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Presented by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Jon Potter, Nelnet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Sun Ow, Great Lakes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Jamal Collins, UC Berkeley School of Law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346789" y="141329"/>
            <a:ext cx="7752383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Definition of partial financial hardship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6789" y="623930"/>
            <a:ext cx="344725" cy="11974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0"/>
              </a:lnSpc>
              <a:spcBef>
                <a:spcPts val="171"/>
              </a:spcBef>
            </a:pP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–</a:t>
            </a:r>
            <a:endParaRPr sz="3200">
              <a:latin typeface="Verdana"/>
              <a:cs typeface="Verdana"/>
            </a:endParaRPr>
          </a:p>
          <a:p>
            <a:pPr marL="12700" marR="60959">
              <a:lnSpc>
                <a:spcPct val="95825"/>
              </a:lnSpc>
              <a:spcBef>
                <a:spcPts val="2468"/>
              </a:spcBef>
            </a:pPr>
            <a:r>
              <a:rPr sz="2800" dirty="0" smtClean="0">
                <a:latin typeface="Arial"/>
                <a:cs typeface="Arial"/>
              </a:rPr>
              <a:t>• 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48028" y="623930"/>
            <a:ext cx="6724620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Final IBR Plan (Effecti</a:t>
            </a:r>
            <a:r>
              <a:rPr sz="3200" spc="-29" dirty="0" smtClean="0">
                <a:solidFill>
                  <a:srgbClr val="003398"/>
                </a:solidFill>
                <a:latin typeface="Verdana"/>
                <a:cs typeface="Verdana"/>
              </a:rPr>
              <a:t>v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e 7/1/14)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9690" y="1426035"/>
            <a:ext cx="3221106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New borrowers only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37790" y="1426035"/>
            <a:ext cx="254869" cy="395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Arial"/>
                <a:cs typeface="Arial"/>
              </a:rPr>
              <a:t>• 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0690" y="1426035"/>
            <a:ext cx="306308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All other borrowers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03989" y="1908651"/>
            <a:ext cx="284893" cy="342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dirty="0" smtClean="0">
                <a:latin typeface="Arial"/>
                <a:cs typeface="Arial"/>
              </a:rPr>
              <a:t>– 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6890" y="1908650"/>
            <a:ext cx="2653710" cy="3882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63" marR="398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10 year standard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97262"/>
              </a:lnSpc>
              <a:spcBef>
                <a:spcPts val="37"/>
              </a:spcBef>
            </a:pPr>
            <a:r>
              <a:rPr sz="2400" spc="0" dirty="0" smtClean="0">
                <a:latin typeface="Arial"/>
                <a:cs typeface="Arial"/>
              </a:rPr>
              <a:t>payment amount on eligible loans exceeds</a:t>
            </a:r>
            <a:endParaRPr sz="2400" dirty="0">
              <a:latin typeface="Arial"/>
              <a:cs typeface="Arial"/>
            </a:endParaRPr>
          </a:p>
          <a:p>
            <a:pPr marL="12700" marR="615649">
              <a:lnSpc>
                <a:spcPts val="2759"/>
              </a:lnSpc>
              <a:spcBef>
                <a:spcPts val="100"/>
              </a:spcBef>
            </a:pPr>
            <a:r>
              <a:rPr sz="2400" spc="0" dirty="0" smtClean="0">
                <a:latin typeface="Arial"/>
                <a:cs typeface="Arial"/>
              </a:rPr>
              <a:t>10% of di</a:t>
            </a:r>
            <a:r>
              <a:rPr sz="2400" spc="-4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ference </a:t>
            </a:r>
            <a:endParaRPr sz="2400" dirty="0">
              <a:latin typeface="Arial"/>
              <a:cs typeface="Arial"/>
            </a:endParaRPr>
          </a:p>
          <a:p>
            <a:pPr marL="12700" marR="615649">
              <a:lnSpc>
                <a:spcPts val="2759"/>
              </a:lnSpc>
              <a:spcBef>
                <a:spcPts val="140"/>
              </a:spcBef>
            </a:pPr>
            <a:r>
              <a:rPr sz="2400" spc="0" dirty="0" smtClean="0">
                <a:latin typeface="Arial"/>
                <a:cs typeface="Arial"/>
              </a:rPr>
              <a:t>between</a:t>
            </a:r>
            <a:r>
              <a:rPr sz="2400" spc="-1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AGI and</a:t>
            </a:r>
            <a:endParaRPr sz="2400" dirty="0">
              <a:latin typeface="Arial"/>
              <a:cs typeface="Arial"/>
            </a:endParaRPr>
          </a:p>
          <a:p>
            <a:pPr marL="12700" marR="51450">
              <a:lnSpc>
                <a:spcPts val="2759"/>
              </a:lnSpc>
              <a:spcBef>
                <a:spcPts val="140"/>
              </a:spcBef>
            </a:pPr>
            <a:r>
              <a:rPr sz="2400" spc="0" dirty="0" smtClean="0">
                <a:latin typeface="Arial"/>
                <a:cs typeface="Arial"/>
              </a:rPr>
              <a:t>150% of HHS poverty </a:t>
            </a:r>
            <a:endParaRPr sz="2400" dirty="0">
              <a:latin typeface="Arial"/>
              <a:cs typeface="Arial"/>
            </a:endParaRPr>
          </a:p>
          <a:p>
            <a:pPr marL="12700" marR="51450">
              <a:lnSpc>
                <a:spcPts val="2759"/>
              </a:lnSpc>
              <a:spcBef>
                <a:spcPts val="140"/>
              </a:spcBef>
            </a:pPr>
            <a:r>
              <a:rPr sz="2400" spc="0" dirty="0" smtClean="0">
                <a:latin typeface="Arial"/>
                <a:cs typeface="Arial"/>
              </a:rPr>
              <a:t>guideline amount.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4990" y="1908651"/>
            <a:ext cx="284893" cy="342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dirty="0" smtClean="0">
                <a:latin typeface="Arial"/>
                <a:cs typeface="Arial"/>
              </a:rPr>
              <a:t>– 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37890" y="1908651"/>
            <a:ext cx="2501310" cy="2530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63" marR="398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10 year standard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97262"/>
              </a:lnSpc>
              <a:spcBef>
                <a:spcPts val="37"/>
              </a:spcBef>
            </a:pPr>
            <a:r>
              <a:rPr sz="2400" spc="0" dirty="0" smtClean="0">
                <a:latin typeface="Arial"/>
                <a:cs typeface="Arial"/>
              </a:rPr>
              <a:t>payment amount on eligible loans exceeds</a:t>
            </a:r>
            <a:endParaRPr sz="2400" dirty="0">
              <a:latin typeface="Arial"/>
              <a:cs typeface="Arial"/>
            </a:endParaRPr>
          </a:p>
          <a:p>
            <a:pPr marL="12700" marR="615649">
              <a:lnSpc>
                <a:spcPts val="2759"/>
              </a:lnSpc>
              <a:spcBef>
                <a:spcPts val="100"/>
              </a:spcBef>
            </a:pPr>
            <a:r>
              <a:rPr sz="2400" spc="0" dirty="0" smtClean="0">
                <a:latin typeface="Arial"/>
                <a:cs typeface="Arial"/>
              </a:rPr>
              <a:t>15% of di</a:t>
            </a:r>
            <a:r>
              <a:rPr sz="2400" spc="-4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ference </a:t>
            </a:r>
            <a:endParaRPr sz="2400" dirty="0">
              <a:latin typeface="Arial"/>
              <a:cs typeface="Arial"/>
            </a:endParaRPr>
          </a:p>
          <a:p>
            <a:pPr marL="12700" marR="615649">
              <a:lnSpc>
                <a:spcPts val="2759"/>
              </a:lnSpc>
              <a:spcBef>
                <a:spcPts val="140"/>
              </a:spcBef>
            </a:pPr>
            <a:r>
              <a:rPr sz="2400" spc="0" dirty="0" smtClean="0">
                <a:latin typeface="Arial"/>
                <a:cs typeface="Arial"/>
              </a:rPr>
              <a:t>between</a:t>
            </a:r>
            <a:r>
              <a:rPr sz="2400" spc="-1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AGI and</a:t>
            </a:r>
            <a:endParaRPr sz="2400" dirty="0">
              <a:latin typeface="Arial"/>
              <a:cs typeface="Arial"/>
            </a:endParaRPr>
          </a:p>
          <a:p>
            <a:pPr marL="12700" marR="51450">
              <a:lnSpc>
                <a:spcPts val="2759"/>
              </a:lnSpc>
              <a:spcBef>
                <a:spcPts val="140"/>
              </a:spcBef>
            </a:pPr>
            <a:r>
              <a:rPr sz="2400" spc="0" dirty="0" smtClean="0">
                <a:latin typeface="Arial"/>
                <a:cs typeface="Arial"/>
              </a:rPr>
              <a:t>150% of HHS poverty </a:t>
            </a:r>
            <a:endParaRPr sz="2400" dirty="0">
              <a:latin typeface="Arial"/>
              <a:cs typeface="Arial"/>
            </a:endParaRPr>
          </a:p>
          <a:p>
            <a:pPr marL="12700" marR="51450">
              <a:lnSpc>
                <a:spcPts val="2759"/>
              </a:lnSpc>
              <a:spcBef>
                <a:spcPts val="140"/>
              </a:spcBef>
            </a:pPr>
            <a:r>
              <a:rPr sz="2400" spc="0" dirty="0" smtClean="0">
                <a:latin typeface="Arial"/>
                <a:cs typeface="Arial"/>
              </a:rPr>
              <a:t>guideline amount.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346789" y="385169"/>
            <a:ext cx="7752383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Definition of partial financial hardship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6789" y="140550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89690" y="1405509"/>
            <a:ext cx="3091590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Pay as</a:t>
            </a:r>
            <a:r>
              <a:rPr sz="3200" spc="-54" dirty="0" smtClean="0">
                <a:latin typeface="Arial"/>
                <a:cs typeface="Arial"/>
              </a:rPr>
              <a:t> </a:t>
            </a:r>
            <a:r>
              <a:rPr sz="3200" spc="-294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ou Earn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6400" y="1905000"/>
            <a:ext cx="7225710" cy="803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6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10 year standard payment amount on eligible</a:t>
            </a:r>
            <a:endParaRPr sz="2800" dirty="0">
              <a:latin typeface="Arial"/>
              <a:cs typeface="Arial"/>
            </a:endParaRPr>
          </a:p>
          <a:p>
            <a:pPr marL="12700" marR="53340">
              <a:lnSpc>
                <a:spcPct val="95825"/>
              </a:lnSpc>
            </a:pPr>
            <a:r>
              <a:rPr sz="2800" spc="0" dirty="0" smtClean="0">
                <a:latin typeface="Arial"/>
                <a:cs typeface="Arial"/>
              </a:rPr>
              <a:t>loans exceeds 10% of di</a:t>
            </a:r>
            <a:r>
              <a:rPr sz="2800" spc="-50" dirty="0" smtClean="0">
                <a:latin typeface="Arial"/>
                <a:cs typeface="Arial"/>
              </a:rPr>
              <a:t>f</a:t>
            </a:r>
            <a:r>
              <a:rPr sz="2800" spc="0" dirty="0" smtClean="0">
                <a:latin typeface="Arial"/>
                <a:cs typeface="Arial"/>
              </a:rPr>
              <a:t>ference between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6400" y="2743200"/>
            <a:ext cx="6705600" cy="800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AGI and 150%</a:t>
            </a:r>
            <a:r>
              <a:rPr lang="en-US" sz="2800" spc="0" dirty="0" smtClean="0">
                <a:latin typeface="Arial"/>
                <a:cs typeface="Arial"/>
              </a:rPr>
              <a:t> of HHS poverty guideline</a:t>
            </a:r>
            <a:endParaRPr sz="2800" dirty="0">
              <a:latin typeface="Arial"/>
              <a:cs typeface="Arial"/>
            </a:endParaRPr>
          </a:p>
          <a:p>
            <a:pPr marL="12700" marR="53339">
              <a:lnSpc>
                <a:spcPct val="95825"/>
              </a:lnSpc>
            </a:pPr>
            <a:r>
              <a:rPr sz="2800" spc="0" dirty="0" smtClean="0">
                <a:latin typeface="Arial"/>
                <a:cs typeface="Arial"/>
              </a:rPr>
              <a:t>amounts.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304797" y="363467"/>
            <a:ext cx="268604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89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ep</a:t>
            </a:r>
            <a:r>
              <a:rPr sz="3600" spc="-29" dirty="0" smtClean="0">
                <a:solidFill>
                  <a:srgbClr val="003398"/>
                </a:solidFill>
                <a:latin typeface="Verdana"/>
                <a:cs typeface="Verdana"/>
              </a:rPr>
              <a:t>a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yment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57598" y="363467"/>
            <a:ext cx="147700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384" dirty="0" smtClean="0">
                <a:solidFill>
                  <a:srgbClr val="003398"/>
                </a:solidFill>
                <a:latin typeface="Verdana"/>
                <a:cs typeface="Verdana"/>
              </a:rPr>
              <a:t>T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erms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6789" y="1362591"/>
            <a:ext cx="271260" cy="421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9690" y="1362591"/>
            <a:ext cx="5475117" cy="1789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525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IBR-Current</a:t>
            </a:r>
            <a:endParaRPr sz="3000">
              <a:latin typeface="Arial"/>
              <a:cs typeface="Arial"/>
            </a:endParaRPr>
          </a:p>
          <a:p>
            <a:pPr marL="126999" marR="51525">
              <a:lnSpc>
                <a:spcPct val="95825"/>
              </a:lnSpc>
              <a:spcBef>
                <a:spcPts val="231"/>
              </a:spcBef>
            </a:pPr>
            <a:r>
              <a:rPr sz="2600" dirty="0" smtClean="0">
                <a:latin typeface="Arial"/>
                <a:cs typeface="Arial"/>
              </a:rPr>
              <a:t>– </a:t>
            </a:r>
            <a:r>
              <a:rPr sz="2600" spc="20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25 year maximum</a:t>
            </a:r>
            <a:endParaRPr sz="2600">
              <a:latin typeface="Arial"/>
              <a:cs typeface="Arial"/>
            </a:endParaRPr>
          </a:p>
          <a:p>
            <a:pPr marL="12700" marR="51525">
              <a:lnSpc>
                <a:spcPct val="95825"/>
              </a:lnSpc>
              <a:spcBef>
                <a:spcPts val="490"/>
              </a:spcBef>
            </a:pPr>
            <a:r>
              <a:rPr sz="3000" spc="0" dirty="0" smtClean="0">
                <a:latin typeface="Arial"/>
                <a:cs typeface="Arial"/>
              </a:rPr>
              <a:t>IBR-After 7/1/14</a:t>
            </a:r>
            <a:endParaRPr sz="3000">
              <a:latin typeface="Arial"/>
              <a:cs typeface="Arial"/>
            </a:endParaRPr>
          </a:p>
          <a:p>
            <a:pPr marL="126999">
              <a:lnSpc>
                <a:spcPct val="95825"/>
              </a:lnSpc>
              <a:spcBef>
                <a:spcPts val="470"/>
              </a:spcBef>
            </a:pPr>
            <a:r>
              <a:rPr sz="2600" dirty="0" smtClean="0">
                <a:latin typeface="Arial"/>
                <a:cs typeface="Arial"/>
              </a:rPr>
              <a:t>– </a:t>
            </a:r>
            <a:r>
              <a:rPr sz="2600" spc="20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New borrowers 20 year maximum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6789" y="2292231"/>
            <a:ext cx="271260" cy="421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9690" y="3215283"/>
            <a:ext cx="3310061" cy="22485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9">
              <a:lnSpc>
                <a:spcPts val="2760"/>
              </a:lnSpc>
              <a:spcBef>
                <a:spcPts val="138"/>
              </a:spcBef>
            </a:pPr>
            <a:r>
              <a:rPr sz="2600" dirty="0" smtClean="0">
                <a:latin typeface="Arial"/>
                <a:cs typeface="Arial"/>
              </a:rPr>
              <a:t>– </a:t>
            </a:r>
            <a:r>
              <a:rPr sz="2600" spc="20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All other borrowers</a:t>
            </a:r>
            <a:endParaRPr sz="2600">
              <a:latin typeface="Arial"/>
              <a:cs typeface="Arial"/>
            </a:endParaRPr>
          </a:p>
          <a:p>
            <a:pPr marL="12700" marR="51525">
              <a:lnSpc>
                <a:spcPct val="95825"/>
              </a:lnSpc>
              <a:spcBef>
                <a:spcPts val="352"/>
              </a:spcBef>
            </a:pPr>
            <a:r>
              <a:rPr sz="3000" spc="0" dirty="0" smtClean="0">
                <a:latin typeface="Arial"/>
                <a:cs typeface="Arial"/>
              </a:rPr>
              <a:t>ICR</a:t>
            </a:r>
            <a:endParaRPr sz="3000">
              <a:latin typeface="Arial"/>
              <a:cs typeface="Arial"/>
            </a:endParaRPr>
          </a:p>
          <a:p>
            <a:pPr marL="126999" marR="51525">
              <a:lnSpc>
                <a:spcPct val="95825"/>
              </a:lnSpc>
              <a:spcBef>
                <a:spcPts val="470"/>
              </a:spcBef>
            </a:pPr>
            <a:r>
              <a:rPr sz="2600" dirty="0" smtClean="0">
                <a:latin typeface="Arial"/>
                <a:cs typeface="Arial"/>
              </a:rPr>
              <a:t>– </a:t>
            </a:r>
            <a:r>
              <a:rPr sz="2600" spc="20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25 year maximum</a:t>
            </a:r>
            <a:endParaRPr sz="2600">
              <a:latin typeface="Arial"/>
              <a:cs typeface="Arial"/>
            </a:endParaRPr>
          </a:p>
          <a:p>
            <a:pPr marL="12700" marR="51525">
              <a:lnSpc>
                <a:spcPct val="95825"/>
              </a:lnSpc>
              <a:spcBef>
                <a:spcPts val="490"/>
              </a:spcBef>
            </a:pPr>
            <a:r>
              <a:rPr sz="3000" spc="-225" dirty="0" smtClean="0">
                <a:latin typeface="Arial"/>
                <a:cs typeface="Arial"/>
              </a:rPr>
              <a:t>PA</a:t>
            </a:r>
            <a:r>
              <a:rPr sz="3000" spc="0" dirty="0" smtClean="0">
                <a:latin typeface="Arial"/>
                <a:cs typeface="Arial"/>
              </a:rPr>
              <a:t>YE</a:t>
            </a:r>
            <a:endParaRPr sz="3000">
              <a:latin typeface="Arial"/>
              <a:cs typeface="Arial"/>
            </a:endParaRPr>
          </a:p>
          <a:p>
            <a:pPr marL="126999" marR="51525">
              <a:lnSpc>
                <a:spcPct val="95825"/>
              </a:lnSpc>
              <a:spcBef>
                <a:spcPts val="470"/>
              </a:spcBef>
            </a:pPr>
            <a:r>
              <a:rPr sz="2600" dirty="0" smtClean="0">
                <a:latin typeface="Arial"/>
                <a:cs typeface="Arial"/>
              </a:rPr>
              <a:t>– </a:t>
            </a:r>
            <a:r>
              <a:rPr sz="2600" spc="20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20 year maximum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4553" y="3215283"/>
            <a:ext cx="442228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20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3597" y="3215283"/>
            <a:ext cx="717303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year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07697" y="3215283"/>
            <a:ext cx="1505887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maximum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6789" y="3663831"/>
            <a:ext cx="271260" cy="421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6789" y="4603631"/>
            <a:ext cx="271260" cy="421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371555" y="363467"/>
            <a:ext cx="93841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Our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76664" y="363467"/>
            <a:ext cx="107625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84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ole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1555" y="1405509"/>
            <a:ext cx="287650" cy="1028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19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4455" y="1405509"/>
            <a:ext cx="8191545" cy="4488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Understand the plans</a:t>
            </a:r>
            <a:endParaRPr sz="3200" dirty="0">
              <a:latin typeface="Arial"/>
              <a:cs typeface="Arial"/>
            </a:endParaRPr>
          </a:p>
          <a:p>
            <a:pPr marL="12700" marR="901636" indent="0">
              <a:lnSpc>
                <a:spcPct val="99754"/>
              </a:lnSpc>
              <a:spcBef>
                <a:spcPts val="719"/>
              </a:spcBef>
            </a:pPr>
            <a:r>
              <a:rPr sz="3200" spc="0" dirty="0" smtClean="0">
                <a:latin typeface="Arial"/>
                <a:cs typeface="Arial"/>
              </a:rPr>
              <a:t>Educate students about their repayment options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41"/>
              </a:spcBef>
            </a:pPr>
            <a:r>
              <a:rPr sz="3200" spc="0" dirty="0" smtClean="0">
                <a:latin typeface="Arial"/>
                <a:cs typeface="Arial"/>
              </a:rPr>
              <a:t>Be a resource for borrowers</a:t>
            </a:r>
            <a:endParaRPr sz="3200" dirty="0">
              <a:latin typeface="Arial"/>
              <a:cs typeface="Arial"/>
            </a:endParaRPr>
          </a:p>
          <a:p>
            <a:pPr marL="127000">
              <a:lnSpc>
                <a:spcPct val="95825"/>
              </a:lnSpc>
              <a:spcBef>
                <a:spcPts val="799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r>
              <a:rPr sz="2800" spc="1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Who holds the loan</a:t>
            </a:r>
            <a:endParaRPr sz="2800" dirty="0">
              <a:latin typeface="Arial"/>
              <a:cs typeface="Arial"/>
            </a:endParaRPr>
          </a:p>
          <a:p>
            <a:pPr marL="469900" marR="1033489" indent="-342900">
              <a:lnSpc>
                <a:spcPct val="99083"/>
              </a:lnSpc>
              <a:spcBef>
                <a:spcPts val="880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r>
              <a:rPr sz="2800" spc="1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Where you can get information about your loans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66"/>
              </a:spcBef>
            </a:pPr>
            <a:r>
              <a:rPr sz="3200" spc="0" dirty="0" smtClean="0">
                <a:latin typeface="Arial"/>
                <a:cs typeface="Arial"/>
              </a:rPr>
              <a:t>Reach out to delinquent borrowers</a:t>
            </a:r>
            <a:endParaRPr sz="3200" dirty="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1334"/>
              </a:spcBef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1555" y="30524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71555" y="50971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Payment Plan Participation Rates – Great Lakes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5867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151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3401717" y="2377281"/>
            <a:ext cx="2867978" cy="2867977"/>
          </a:xfrm>
          <a:custGeom>
            <a:avLst/>
            <a:gdLst/>
            <a:ahLst/>
            <a:cxnLst/>
            <a:rect l="l" t="t" r="r" b="b"/>
            <a:pathLst>
              <a:path w="2867978" h="2867977">
                <a:moveTo>
                  <a:pt x="1090" y="1378056"/>
                </a:moveTo>
                <a:lnTo>
                  <a:pt x="0" y="1433988"/>
                </a:lnTo>
                <a:lnTo>
                  <a:pt x="4753" y="1551598"/>
                </a:lnTo>
                <a:lnTo>
                  <a:pt x="18768" y="1666589"/>
                </a:lnTo>
                <a:lnTo>
                  <a:pt x="41675" y="1778592"/>
                </a:lnTo>
                <a:lnTo>
                  <a:pt x="73105" y="1887239"/>
                </a:lnTo>
                <a:lnTo>
                  <a:pt x="112690" y="1992161"/>
                </a:lnTo>
                <a:lnTo>
                  <a:pt x="160059" y="2092988"/>
                </a:lnTo>
                <a:lnTo>
                  <a:pt x="214844" y="2189352"/>
                </a:lnTo>
                <a:lnTo>
                  <a:pt x="276676" y="2280883"/>
                </a:lnTo>
                <a:lnTo>
                  <a:pt x="345186" y="2367212"/>
                </a:lnTo>
                <a:lnTo>
                  <a:pt x="420005" y="2447971"/>
                </a:lnTo>
                <a:lnTo>
                  <a:pt x="500764" y="2522790"/>
                </a:lnTo>
                <a:lnTo>
                  <a:pt x="587093" y="2591300"/>
                </a:lnTo>
                <a:lnTo>
                  <a:pt x="678624" y="2653132"/>
                </a:lnTo>
                <a:lnTo>
                  <a:pt x="774988" y="2707918"/>
                </a:lnTo>
                <a:lnTo>
                  <a:pt x="875815" y="2755287"/>
                </a:lnTo>
                <a:lnTo>
                  <a:pt x="980737" y="2794871"/>
                </a:lnTo>
                <a:lnTo>
                  <a:pt x="1089384" y="2826301"/>
                </a:lnTo>
                <a:lnTo>
                  <a:pt x="1201388" y="2849208"/>
                </a:lnTo>
                <a:lnTo>
                  <a:pt x="1316379" y="2863223"/>
                </a:lnTo>
                <a:lnTo>
                  <a:pt x="1433988" y="2867977"/>
                </a:lnTo>
                <a:lnTo>
                  <a:pt x="1551598" y="2863223"/>
                </a:lnTo>
                <a:lnTo>
                  <a:pt x="1666589" y="2849208"/>
                </a:lnTo>
                <a:lnTo>
                  <a:pt x="1778593" y="2826301"/>
                </a:lnTo>
                <a:lnTo>
                  <a:pt x="1887240" y="2794871"/>
                </a:lnTo>
                <a:lnTo>
                  <a:pt x="1992162" y="2755287"/>
                </a:lnTo>
                <a:lnTo>
                  <a:pt x="2092989" y="2707918"/>
                </a:lnTo>
                <a:lnTo>
                  <a:pt x="2189353" y="2653132"/>
                </a:lnTo>
                <a:lnTo>
                  <a:pt x="2280884" y="2591300"/>
                </a:lnTo>
                <a:lnTo>
                  <a:pt x="2367214" y="2522790"/>
                </a:lnTo>
                <a:lnTo>
                  <a:pt x="2447972" y="2447971"/>
                </a:lnTo>
                <a:lnTo>
                  <a:pt x="2522791" y="2367212"/>
                </a:lnTo>
                <a:lnTo>
                  <a:pt x="2591301" y="2280883"/>
                </a:lnTo>
                <a:lnTo>
                  <a:pt x="2653134" y="2189352"/>
                </a:lnTo>
                <a:lnTo>
                  <a:pt x="2707919" y="2092988"/>
                </a:lnTo>
                <a:lnTo>
                  <a:pt x="2755288" y="1992161"/>
                </a:lnTo>
                <a:lnTo>
                  <a:pt x="2794872" y="1887239"/>
                </a:lnTo>
                <a:lnTo>
                  <a:pt x="2826303" y="1778592"/>
                </a:lnTo>
                <a:lnTo>
                  <a:pt x="2849210" y="1666589"/>
                </a:lnTo>
                <a:lnTo>
                  <a:pt x="2863225" y="1551598"/>
                </a:lnTo>
                <a:lnTo>
                  <a:pt x="2867978" y="1433988"/>
                </a:lnTo>
                <a:lnTo>
                  <a:pt x="2863225" y="1316379"/>
                </a:lnTo>
                <a:lnTo>
                  <a:pt x="2849210" y="1201388"/>
                </a:lnTo>
                <a:lnTo>
                  <a:pt x="2826303" y="1089384"/>
                </a:lnTo>
                <a:lnTo>
                  <a:pt x="2794872" y="980737"/>
                </a:lnTo>
                <a:lnTo>
                  <a:pt x="2755288" y="875815"/>
                </a:lnTo>
                <a:lnTo>
                  <a:pt x="2707919" y="774988"/>
                </a:lnTo>
                <a:lnTo>
                  <a:pt x="2653134" y="678624"/>
                </a:lnTo>
                <a:lnTo>
                  <a:pt x="2591301" y="587093"/>
                </a:lnTo>
                <a:lnTo>
                  <a:pt x="2522791" y="500763"/>
                </a:lnTo>
                <a:lnTo>
                  <a:pt x="2447972" y="420005"/>
                </a:lnTo>
                <a:lnTo>
                  <a:pt x="2367214" y="345186"/>
                </a:lnTo>
                <a:lnTo>
                  <a:pt x="2280884" y="276676"/>
                </a:lnTo>
                <a:lnTo>
                  <a:pt x="2189353" y="214844"/>
                </a:lnTo>
                <a:lnTo>
                  <a:pt x="2092989" y="160059"/>
                </a:lnTo>
                <a:lnTo>
                  <a:pt x="1992162" y="112689"/>
                </a:lnTo>
                <a:lnTo>
                  <a:pt x="1887240" y="73105"/>
                </a:lnTo>
                <a:lnTo>
                  <a:pt x="1778593" y="41675"/>
                </a:lnTo>
                <a:lnTo>
                  <a:pt x="1666589" y="18768"/>
                </a:lnTo>
                <a:lnTo>
                  <a:pt x="1551598" y="4753"/>
                </a:lnTo>
                <a:lnTo>
                  <a:pt x="1433988" y="0"/>
                </a:lnTo>
                <a:lnTo>
                  <a:pt x="1433988" y="1433988"/>
                </a:lnTo>
                <a:lnTo>
                  <a:pt x="406544" y="433647"/>
                </a:lnTo>
                <a:lnTo>
                  <a:pt x="368308" y="474483"/>
                </a:lnTo>
                <a:lnTo>
                  <a:pt x="331817" y="516628"/>
                </a:lnTo>
                <a:lnTo>
                  <a:pt x="297094" y="560027"/>
                </a:lnTo>
                <a:lnTo>
                  <a:pt x="264164" y="604622"/>
                </a:lnTo>
                <a:lnTo>
                  <a:pt x="233049" y="650355"/>
                </a:lnTo>
                <a:lnTo>
                  <a:pt x="203772" y="697169"/>
                </a:lnTo>
                <a:lnTo>
                  <a:pt x="176358" y="745007"/>
                </a:lnTo>
                <a:lnTo>
                  <a:pt x="150828" y="793811"/>
                </a:lnTo>
                <a:lnTo>
                  <a:pt x="127207" y="843525"/>
                </a:lnTo>
                <a:lnTo>
                  <a:pt x="105518" y="894090"/>
                </a:lnTo>
                <a:lnTo>
                  <a:pt x="85784" y="945450"/>
                </a:lnTo>
                <a:lnTo>
                  <a:pt x="68028" y="997547"/>
                </a:lnTo>
                <a:lnTo>
                  <a:pt x="52274" y="1050324"/>
                </a:lnTo>
                <a:lnTo>
                  <a:pt x="38545" y="1103724"/>
                </a:lnTo>
                <a:lnTo>
                  <a:pt x="26865" y="1157689"/>
                </a:lnTo>
                <a:lnTo>
                  <a:pt x="17255" y="1212162"/>
                </a:lnTo>
                <a:lnTo>
                  <a:pt x="9741" y="1267086"/>
                </a:lnTo>
                <a:lnTo>
                  <a:pt x="4344" y="1322403"/>
                </a:lnTo>
                <a:lnTo>
                  <a:pt x="1090" y="1378056"/>
                </a:lnTo>
                <a:close/>
              </a:path>
            </a:pathLst>
          </a:custGeom>
          <a:solidFill>
            <a:srgbClr val="6094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08263" y="2555003"/>
            <a:ext cx="1027442" cy="1256266"/>
          </a:xfrm>
          <a:custGeom>
            <a:avLst/>
            <a:gdLst/>
            <a:ahLst/>
            <a:cxnLst/>
            <a:rect l="l" t="t" r="r" b="b"/>
            <a:pathLst>
              <a:path w="1027442" h="1256266">
                <a:moveTo>
                  <a:pt x="0" y="255925"/>
                </a:moveTo>
                <a:lnTo>
                  <a:pt x="1027442" y="1256266"/>
                </a:lnTo>
                <a:lnTo>
                  <a:pt x="335982" y="0"/>
                </a:lnTo>
                <a:lnTo>
                  <a:pt x="317461" y="10373"/>
                </a:lnTo>
                <a:lnTo>
                  <a:pt x="299106" y="21013"/>
                </a:lnTo>
                <a:lnTo>
                  <a:pt x="280917" y="31920"/>
                </a:lnTo>
                <a:lnTo>
                  <a:pt x="262899" y="43090"/>
                </a:lnTo>
                <a:lnTo>
                  <a:pt x="245054" y="54521"/>
                </a:lnTo>
                <a:lnTo>
                  <a:pt x="227384" y="66212"/>
                </a:lnTo>
                <a:lnTo>
                  <a:pt x="209892" y="78159"/>
                </a:lnTo>
                <a:lnTo>
                  <a:pt x="192582" y="90362"/>
                </a:lnTo>
                <a:lnTo>
                  <a:pt x="175456" y="102818"/>
                </a:lnTo>
                <a:lnTo>
                  <a:pt x="158517" y="115524"/>
                </a:lnTo>
                <a:lnTo>
                  <a:pt x="141767" y="128480"/>
                </a:lnTo>
                <a:lnTo>
                  <a:pt x="125209" y="141682"/>
                </a:lnTo>
                <a:lnTo>
                  <a:pt x="108846" y="155128"/>
                </a:lnTo>
                <a:lnTo>
                  <a:pt x="92681" y="168817"/>
                </a:lnTo>
                <a:lnTo>
                  <a:pt x="76717" y="182747"/>
                </a:lnTo>
                <a:lnTo>
                  <a:pt x="60956" y="196914"/>
                </a:lnTo>
                <a:lnTo>
                  <a:pt x="45401" y="211318"/>
                </a:lnTo>
                <a:lnTo>
                  <a:pt x="30054" y="225956"/>
                </a:lnTo>
                <a:lnTo>
                  <a:pt x="14920" y="240825"/>
                </a:lnTo>
                <a:lnTo>
                  <a:pt x="0" y="255925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44244" y="2510209"/>
            <a:ext cx="691461" cy="1301060"/>
          </a:xfrm>
          <a:custGeom>
            <a:avLst/>
            <a:gdLst/>
            <a:ahLst/>
            <a:cxnLst/>
            <a:rect l="l" t="t" r="r" b="b"/>
            <a:pathLst>
              <a:path w="691461" h="1301060">
                <a:moveTo>
                  <a:pt x="0" y="44794"/>
                </a:moveTo>
                <a:lnTo>
                  <a:pt x="691461" y="1301060"/>
                </a:lnTo>
                <a:lnTo>
                  <a:pt x="88498" y="0"/>
                </a:lnTo>
                <a:lnTo>
                  <a:pt x="79176" y="4361"/>
                </a:lnTo>
                <a:lnTo>
                  <a:pt x="67713" y="9835"/>
                </a:lnTo>
                <a:lnTo>
                  <a:pt x="56300" y="15411"/>
                </a:lnTo>
                <a:lnTo>
                  <a:pt x="44937" y="21087"/>
                </a:lnTo>
                <a:lnTo>
                  <a:pt x="33625" y="26864"/>
                </a:lnTo>
                <a:lnTo>
                  <a:pt x="22364" y="32741"/>
                </a:lnTo>
                <a:lnTo>
                  <a:pt x="11155" y="38718"/>
                </a:lnTo>
                <a:lnTo>
                  <a:pt x="0" y="44794"/>
                </a:lnTo>
                <a:close/>
              </a:path>
            </a:pathLst>
          </a:custGeom>
          <a:solidFill>
            <a:srgbClr val="AAC4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32744" y="2377281"/>
            <a:ext cx="602961" cy="1433988"/>
          </a:xfrm>
          <a:custGeom>
            <a:avLst/>
            <a:gdLst/>
            <a:ahLst/>
            <a:cxnLst/>
            <a:rect l="l" t="t" r="r" b="b"/>
            <a:pathLst>
              <a:path w="602961" h="1433988">
                <a:moveTo>
                  <a:pt x="0" y="132927"/>
                </a:moveTo>
                <a:lnTo>
                  <a:pt x="602961" y="1433988"/>
                </a:lnTo>
                <a:lnTo>
                  <a:pt x="602961" y="0"/>
                </a:lnTo>
                <a:lnTo>
                  <a:pt x="571744" y="339"/>
                </a:lnTo>
                <a:lnTo>
                  <a:pt x="540574" y="1357"/>
                </a:lnTo>
                <a:lnTo>
                  <a:pt x="509464" y="3051"/>
                </a:lnTo>
                <a:lnTo>
                  <a:pt x="478423" y="5418"/>
                </a:lnTo>
                <a:lnTo>
                  <a:pt x="447462" y="8455"/>
                </a:lnTo>
                <a:lnTo>
                  <a:pt x="416593" y="12162"/>
                </a:lnTo>
                <a:lnTo>
                  <a:pt x="385825" y="16534"/>
                </a:lnTo>
                <a:lnTo>
                  <a:pt x="355170" y="21571"/>
                </a:lnTo>
                <a:lnTo>
                  <a:pt x="324639" y="27269"/>
                </a:lnTo>
                <a:lnTo>
                  <a:pt x="294241" y="33626"/>
                </a:lnTo>
                <a:lnTo>
                  <a:pt x="263989" y="40639"/>
                </a:lnTo>
                <a:lnTo>
                  <a:pt x="233891" y="48308"/>
                </a:lnTo>
                <a:lnTo>
                  <a:pt x="203960" y="56628"/>
                </a:lnTo>
                <a:lnTo>
                  <a:pt x="174206" y="65598"/>
                </a:lnTo>
                <a:lnTo>
                  <a:pt x="144640" y="75215"/>
                </a:lnTo>
                <a:lnTo>
                  <a:pt x="115272" y="85477"/>
                </a:lnTo>
                <a:lnTo>
                  <a:pt x="86113" y="96381"/>
                </a:lnTo>
                <a:lnTo>
                  <a:pt x="57175" y="107926"/>
                </a:lnTo>
                <a:lnTo>
                  <a:pt x="28466" y="120109"/>
                </a:lnTo>
                <a:lnTo>
                  <a:pt x="0" y="132927"/>
                </a:lnTo>
                <a:close/>
              </a:path>
            </a:pathLst>
          </a:custGeom>
          <a:solidFill>
            <a:srgbClr val="937A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 flipH="1">
            <a:off x="7543800" y="3352800"/>
            <a:ext cx="161136" cy="161134"/>
          </a:xfrm>
          <a:custGeom>
            <a:avLst/>
            <a:gdLst/>
            <a:ahLst/>
            <a:cxnLst/>
            <a:rect l="l" t="t" r="r" b="b"/>
            <a:pathLst>
              <a:path w="69753" h="69752">
                <a:moveTo>
                  <a:pt x="0" y="0"/>
                </a:moveTo>
                <a:lnTo>
                  <a:pt x="0" y="69752"/>
                </a:lnTo>
                <a:lnTo>
                  <a:pt x="69753" y="69752"/>
                </a:lnTo>
                <a:lnTo>
                  <a:pt x="69753" y="0"/>
                </a:lnTo>
                <a:lnTo>
                  <a:pt x="0" y="0"/>
                </a:lnTo>
                <a:close/>
              </a:path>
            </a:pathLst>
          </a:custGeom>
          <a:solidFill>
            <a:srgbClr val="6094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 flipH="1">
            <a:off x="7543800" y="3657600"/>
            <a:ext cx="161136" cy="161134"/>
          </a:xfrm>
          <a:custGeom>
            <a:avLst/>
            <a:gdLst/>
            <a:ahLst/>
            <a:cxnLst/>
            <a:rect l="l" t="t" r="r" b="b"/>
            <a:pathLst>
              <a:path w="69753" h="69752">
                <a:moveTo>
                  <a:pt x="0" y="0"/>
                </a:moveTo>
                <a:lnTo>
                  <a:pt x="0" y="69752"/>
                </a:lnTo>
                <a:lnTo>
                  <a:pt x="69753" y="69752"/>
                </a:lnTo>
                <a:lnTo>
                  <a:pt x="69753" y="0"/>
                </a:lnTo>
                <a:lnTo>
                  <a:pt x="0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 flipH="1">
            <a:off x="7543800" y="3962400"/>
            <a:ext cx="161136" cy="161129"/>
          </a:xfrm>
          <a:custGeom>
            <a:avLst/>
            <a:gdLst/>
            <a:ahLst/>
            <a:cxnLst/>
            <a:rect l="l" t="t" r="r" b="b"/>
            <a:pathLst>
              <a:path w="69753" h="69750">
                <a:moveTo>
                  <a:pt x="0" y="0"/>
                </a:moveTo>
                <a:lnTo>
                  <a:pt x="0" y="69750"/>
                </a:lnTo>
                <a:lnTo>
                  <a:pt x="69753" y="69750"/>
                </a:lnTo>
                <a:lnTo>
                  <a:pt x="69753" y="0"/>
                </a:lnTo>
                <a:lnTo>
                  <a:pt x="0" y="0"/>
                </a:lnTo>
                <a:close/>
              </a:path>
            </a:pathLst>
          </a:custGeom>
          <a:solidFill>
            <a:srgbClr val="AAC4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 flipH="1">
            <a:off x="7543800" y="4191000"/>
            <a:ext cx="161136" cy="161134"/>
          </a:xfrm>
          <a:custGeom>
            <a:avLst/>
            <a:gdLst/>
            <a:ahLst/>
            <a:cxnLst/>
            <a:rect l="l" t="t" r="r" b="b"/>
            <a:pathLst>
              <a:path w="69753" h="69752">
                <a:moveTo>
                  <a:pt x="0" y="0"/>
                </a:moveTo>
                <a:lnTo>
                  <a:pt x="0" y="69752"/>
                </a:lnTo>
                <a:lnTo>
                  <a:pt x="69753" y="69752"/>
                </a:lnTo>
                <a:lnTo>
                  <a:pt x="69753" y="0"/>
                </a:lnTo>
                <a:lnTo>
                  <a:pt x="0" y="0"/>
                </a:lnTo>
                <a:close/>
              </a:path>
            </a:pathLst>
          </a:custGeom>
          <a:solidFill>
            <a:srgbClr val="937A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346789" y="363467"/>
            <a:ext cx="208666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89" dirty="0" smtClean="0">
                <a:solidFill>
                  <a:srgbClr val="003398"/>
                </a:solidFill>
                <a:latin typeface="Verdana"/>
                <a:cs typeface="Verdana"/>
              </a:rPr>
              <a:t>P</a:t>
            </a:r>
            <a:r>
              <a:rPr sz="3600" spc="-29" dirty="0" smtClean="0">
                <a:solidFill>
                  <a:srgbClr val="003398"/>
                </a:solidFill>
                <a:latin typeface="Verdana"/>
                <a:cs typeface="Verdana"/>
              </a:rPr>
              <a:t>a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yment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00201" y="363467"/>
            <a:ext cx="1059043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Plan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26011" y="363467"/>
            <a:ext cx="292931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89" dirty="0" smtClean="0">
                <a:solidFill>
                  <a:srgbClr val="003398"/>
                </a:solidFill>
                <a:latin typeface="Verdana"/>
                <a:cs typeface="Verdana"/>
              </a:rPr>
              <a:t>P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articipation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22088" y="363467"/>
            <a:ext cx="136824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69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ates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48000" y="1447800"/>
            <a:ext cx="3280635" cy="520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85"/>
              </a:lnSpc>
              <a:spcBef>
                <a:spcPts val="99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Repayment</a:t>
            </a:r>
            <a:r>
              <a:rPr sz="2700" b="1" spc="-101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 Plan Par</a:t>
            </a:r>
            <a:r>
              <a:rPr lang="en-US" sz="2700" b="1" spc="0" baseline="3034" dirty="0" smtClean="0">
                <a:latin typeface="Calibri"/>
                <a:cs typeface="Calibri"/>
              </a:rPr>
              <a:t>ticipati</a:t>
            </a:r>
            <a:r>
              <a:rPr sz="2700" b="1" spc="0" baseline="3034" dirty="0" smtClean="0">
                <a:latin typeface="Calibri"/>
                <a:cs typeface="Calibri"/>
              </a:rPr>
              <a:t>on    </a:t>
            </a:r>
            <a:endParaRPr sz="1800" dirty="0">
              <a:latin typeface="Calibri"/>
              <a:cs typeface="Calibri"/>
            </a:endParaRPr>
          </a:p>
          <a:p>
            <a:pPr marL="1075235" marR="1092354" algn="ctr">
              <a:lnSpc>
                <a:spcPts val="2100"/>
              </a:lnSpc>
              <a:spcBef>
                <a:spcPts val="5"/>
              </a:spcBef>
            </a:pPr>
            <a:r>
              <a:rPr sz="2700" b="1" baseline="1517" dirty="0" smtClean="0">
                <a:latin typeface="Calibri"/>
                <a:cs typeface="Calibri"/>
              </a:rPr>
              <a:t>Nelnet   </a:t>
            </a:r>
            <a:r>
              <a:rPr sz="2700" b="1" spc="0" baseline="1517" dirty="0" smtClean="0">
                <a:latin typeface="Calibri"/>
                <a:cs typeface="Calibri"/>
              </a:rPr>
              <a:t> 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74948" y="2320290"/>
            <a:ext cx="2282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500" spc="0" baseline="2730" dirty="0" smtClean="0">
                <a:latin typeface="Calibri"/>
                <a:cs typeface="Calibri"/>
              </a:rPr>
              <a:t>1%    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81150" y="2510790"/>
            <a:ext cx="2282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500" spc="0" baseline="2730" dirty="0" smtClean="0">
                <a:latin typeface="Calibri"/>
                <a:cs typeface="Calibri"/>
              </a:rPr>
              <a:t>7%    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73150" y="2752090"/>
            <a:ext cx="2282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500" spc="0" baseline="2730" dirty="0" smtClean="0">
                <a:latin typeface="Calibri"/>
                <a:cs typeface="Calibri"/>
              </a:rPr>
              <a:t>5%    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72400" y="3366427"/>
            <a:ext cx="5401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500" spc="0" baseline="2730" dirty="0" smtClean="0">
                <a:latin typeface="Calibri"/>
                <a:cs typeface="Calibri"/>
              </a:rPr>
              <a:t>Standard</a:t>
            </a:r>
            <a:r>
              <a:rPr sz="1500" spc="-56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 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 flipH="1">
            <a:off x="7772400" y="3657600"/>
            <a:ext cx="1905277" cy="352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500" spc="0" baseline="2730" dirty="0" smtClean="0">
                <a:latin typeface="Calibri"/>
                <a:cs typeface="Calibri"/>
              </a:rPr>
              <a:t>Income</a:t>
            </a:r>
            <a:r>
              <a:rPr sz="1500" spc="-56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 Driven    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72400" y="3962400"/>
            <a:ext cx="5880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500" spc="0" baseline="2730" dirty="0" smtClean="0">
                <a:latin typeface="Calibri"/>
                <a:cs typeface="Calibri"/>
              </a:rPr>
              <a:t>Extended</a:t>
            </a:r>
            <a:r>
              <a:rPr sz="1500" spc="-56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  </a:t>
            </a:r>
            <a:r>
              <a:rPr sz="1500" spc="56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 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72400" y="4191000"/>
            <a:ext cx="6251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500" spc="0" baseline="2730" dirty="0" smtClean="0">
                <a:latin typeface="Calibri"/>
                <a:cs typeface="Calibri"/>
              </a:rPr>
              <a:t>Graduated</a:t>
            </a:r>
            <a:r>
              <a:rPr sz="1500" spc="-56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 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4514" y="4847590"/>
            <a:ext cx="2925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500" spc="0" baseline="2730" dirty="0" smtClean="0">
                <a:latin typeface="Calibri"/>
                <a:cs typeface="Calibri"/>
              </a:rPr>
              <a:t>87% </a:t>
            </a:r>
            <a:r>
              <a:rPr sz="1500" spc="167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 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6821" y="4158973"/>
            <a:ext cx="69753" cy="69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9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7686821" y="3903920"/>
            <a:ext cx="69753" cy="69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9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7686821" y="3648866"/>
            <a:ext cx="69753" cy="69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9"/>
              </a:spcBef>
            </a:pPr>
            <a:endParaRPr sz="500"/>
          </a:p>
        </p:txBody>
      </p:sp>
      <p:sp>
        <p:nvSpPr>
          <p:cNvPr id="2" name="object 2"/>
          <p:cNvSpPr txBox="1"/>
          <p:nvPr/>
        </p:nvSpPr>
        <p:spPr>
          <a:xfrm>
            <a:off x="7686821" y="3393813"/>
            <a:ext cx="69753" cy="69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9"/>
              </a:spcBef>
            </a:pPr>
            <a:endParaRPr sz="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346789" y="363467"/>
            <a:ext cx="140107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Some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4630" y="363467"/>
            <a:ext cx="229379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Examples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6789" y="140550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9690" y="1405509"/>
            <a:ext cx="3609259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Francy from Florida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03989" y="1963817"/>
            <a:ext cx="328142" cy="2440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32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80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80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80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1653" y="1963817"/>
            <a:ext cx="4586257" cy="140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39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Single with no dependents</a:t>
            </a:r>
            <a:endParaRPr sz="2800">
              <a:latin typeface="Arial"/>
              <a:cs typeface="Arial"/>
            </a:endParaRPr>
          </a:p>
          <a:p>
            <a:pPr marL="12700" marR="53339">
              <a:lnSpc>
                <a:spcPct val="95825"/>
              </a:lnSpc>
              <a:spcBef>
                <a:spcPts val="632"/>
              </a:spcBef>
            </a:pPr>
            <a:r>
              <a:rPr sz="2800" spc="0" dirty="0" smtClean="0">
                <a:latin typeface="Arial"/>
                <a:cs typeface="Arial"/>
              </a:rPr>
              <a:t>Starting salary of $35,000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80"/>
              </a:spcBef>
            </a:pPr>
            <a:r>
              <a:rPr sz="2800" spc="0" dirty="0" smtClean="0">
                <a:latin typeface="Arial"/>
                <a:cs typeface="Arial"/>
              </a:rPr>
              <a:t>Borrowed $50,000 to get her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57953" y="2992517"/>
            <a:ext cx="207544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degree in art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6890" y="3500517"/>
            <a:ext cx="6692310" cy="1833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6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$23,000 in Subsidized; $27,000 Unsubsidized</a:t>
            </a:r>
            <a:endParaRPr sz="2800" dirty="0">
              <a:latin typeface="Arial"/>
              <a:cs typeface="Arial"/>
            </a:endParaRPr>
          </a:p>
          <a:p>
            <a:pPr marL="12700" marR="1053795" indent="4763">
              <a:lnSpc>
                <a:spcPct val="101190"/>
              </a:lnSpc>
              <a:spcBef>
                <a:spcPts val="1236"/>
              </a:spcBef>
            </a:pPr>
            <a:r>
              <a:rPr sz="2800" spc="0" dirty="0" smtClean="0">
                <a:latin typeface="Arial"/>
                <a:cs typeface="Arial"/>
              </a:rPr>
              <a:t>Interest </a:t>
            </a:r>
            <a:r>
              <a:rPr sz="2800" spc="0" dirty="0" smtClean="0">
                <a:latin typeface="Arial"/>
                <a:cs typeface="Arial"/>
              </a:rPr>
              <a:t>rate</a:t>
            </a:r>
            <a:r>
              <a:rPr lang="en-US" sz="2800" spc="0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 </a:t>
            </a:r>
            <a:r>
              <a:rPr lang="en-US" sz="2800" spc="0" dirty="0" smtClean="0">
                <a:latin typeface="Arial"/>
                <a:cs typeface="Arial"/>
              </a:rPr>
              <a:t>were </a:t>
            </a:r>
            <a:r>
              <a:rPr sz="2800" spc="0" dirty="0" smtClean="0">
                <a:latin typeface="Arial"/>
                <a:cs typeface="Arial"/>
              </a:rPr>
              <a:t>6.8% on all loans in </a:t>
            </a:r>
            <a:r>
              <a:rPr sz="2800" spc="0" dirty="0" smtClean="0">
                <a:latin typeface="Arial"/>
                <a:cs typeface="Arial"/>
              </a:rPr>
              <a:t>repayment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in this example.</a:t>
            </a:r>
            <a:r>
              <a:rPr lang="en-US" sz="2800" spc="0" dirty="0" smtClean="0">
                <a:latin typeface="Arial"/>
                <a:cs typeface="Arial"/>
              </a:rPr>
              <a:t> 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422989" y="363467"/>
            <a:ext cx="196186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F</a:t>
            </a:r>
            <a:r>
              <a:rPr sz="3600" spc="-64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ancy</a:t>
            </a:r>
            <a:r>
              <a:rPr sz="3600" spc="-125" dirty="0" smtClean="0">
                <a:solidFill>
                  <a:srgbClr val="003398"/>
                </a:solidFill>
                <a:latin typeface="Verdana"/>
                <a:cs typeface="Verdana"/>
              </a:rPr>
              <a:t>’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1631" y="363467"/>
            <a:ext cx="260364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Experience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2045" y="363467"/>
            <a:ext cx="50875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in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569" y="363467"/>
            <a:ext cx="92352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ICR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2989" y="1405509"/>
            <a:ext cx="287650" cy="27809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19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5890" y="1405509"/>
            <a:ext cx="5979018" cy="27645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Monthly payment $392</a:t>
            </a:r>
            <a:endParaRPr sz="3200">
              <a:latin typeface="Arial"/>
              <a:cs typeface="Arial"/>
            </a:endParaRPr>
          </a:p>
          <a:p>
            <a:pPr marL="12700" marR="57398">
              <a:lnSpc>
                <a:spcPct val="95825"/>
              </a:lnSpc>
              <a:spcBef>
                <a:spcPts val="719"/>
              </a:spcBef>
            </a:pPr>
            <a:r>
              <a:rPr sz="3200" spc="0" dirty="0" smtClean="0">
                <a:latin typeface="Arial"/>
                <a:cs typeface="Arial"/>
              </a:rPr>
              <a:t>Final payment $525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19791"/>
              </a:lnSpc>
              <a:spcBef>
                <a:spcPts val="897"/>
              </a:spcBef>
            </a:pPr>
            <a:r>
              <a:rPr sz="3200" spc="0" dirty="0" smtClean="0">
                <a:latin typeface="Arial"/>
                <a:cs typeface="Arial"/>
              </a:rPr>
              <a:t>Repaid in 168 months (14 years) Not eligible for loan forgiveness </a:t>
            </a:r>
            <a:r>
              <a:rPr sz="3200" spc="-35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otal Payments $79,244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371600" y="363467"/>
            <a:ext cx="196186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F</a:t>
            </a:r>
            <a:r>
              <a:rPr sz="3600" spc="-64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ancy</a:t>
            </a:r>
            <a:r>
              <a:rPr sz="3600" spc="-125" dirty="0" smtClean="0">
                <a:solidFill>
                  <a:srgbClr val="003398"/>
                </a:solidFill>
                <a:latin typeface="Verdana"/>
                <a:cs typeface="Verdana"/>
              </a:rPr>
              <a:t>’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00242" y="363467"/>
            <a:ext cx="260364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Experience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70656" y="363467"/>
            <a:ext cx="50875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in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6180" y="363467"/>
            <a:ext cx="91772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IBR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600" y="1405509"/>
            <a:ext cx="287650" cy="1612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19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4500" y="1405509"/>
            <a:ext cx="5956594" cy="2082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Monthly payment $228</a:t>
            </a:r>
            <a:endParaRPr sz="3200">
              <a:latin typeface="Arial"/>
              <a:cs typeface="Arial"/>
            </a:endParaRPr>
          </a:p>
          <a:p>
            <a:pPr marL="12700" marR="57398">
              <a:lnSpc>
                <a:spcPct val="95825"/>
              </a:lnSpc>
              <a:spcBef>
                <a:spcPts val="719"/>
              </a:spcBef>
            </a:pPr>
            <a:r>
              <a:rPr sz="3200" spc="0" dirty="0" smtClean="0">
                <a:latin typeface="Arial"/>
                <a:cs typeface="Arial"/>
              </a:rPr>
              <a:t>Final payment $575</a:t>
            </a:r>
            <a:endParaRPr sz="3200">
              <a:latin typeface="Arial"/>
              <a:cs typeface="Arial"/>
            </a:endParaRPr>
          </a:p>
          <a:p>
            <a:pPr marL="12700" indent="0">
              <a:lnSpc>
                <a:spcPct val="99754"/>
              </a:lnSpc>
              <a:spcBef>
                <a:spcPts val="920"/>
              </a:spcBef>
            </a:pPr>
            <a:r>
              <a:rPr sz="3200" spc="0" dirty="0" smtClean="0">
                <a:latin typeface="Arial"/>
                <a:cs typeface="Arial"/>
              </a:rPr>
              <a:t>Repaid in 236 months (19 years, months)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1179" y="2569845"/>
            <a:ext cx="312380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8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600" y="3636645"/>
            <a:ext cx="287650" cy="1629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51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6400" y="3581400"/>
            <a:ext cx="7315200" cy="2383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Not eligible for loan forgiveness (&lt; 25 yrs.)</a:t>
            </a:r>
            <a:endParaRPr sz="3200" dirty="0">
              <a:latin typeface="Arial"/>
              <a:cs typeface="Arial"/>
            </a:endParaRPr>
          </a:p>
          <a:p>
            <a:pPr marL="12700" marR="60959">
              <a:lnSpc>
                <a:spcPct val="95825"/>
              </a:lnSpc>
              <a:spcBef>
                <a:spcPts val="851"/>
              </a:spcBef>
            </a:pPr>
            <a:r>
              <a:rPr sz="3200" spc="0" dirty="0" smtClean="0">
                <a:latin typeface="Arial"/>
                <a:cs typeface="Arial"/>
              </a:rPr>
              <a:t>Eligible for subsidized interest of $1,418</a:t>
            </a:r>
            <a:endParaRPr sz="3200" dirty="0">
              <a:latin typeface="Arial"/>
              <a:cs typeface="Arial"/>
            </a:endParaRPr>
          </a:p>
          <a:p>
            <a:pPr marL="12700" marR="60959">
              <a:lnSpc>
                <a:spcPct val="95825"/>
              </a:lnSpc>
              <a:spcBef>
                <a:spcPts val="920"/>
              </a:spcBef>
            </a:pPr>
            <a:r>
              <a:rPr sz="3200" spc="-35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otal Payments $99,574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346789" y="363467"/>
            <a:ext cx="196186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F</a:t>
            </a:r>
            <a:r>
              <a:rPr sz="3600" spc="-64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ancy</a:t>
            </a:r>
            <a:r>
              <a:rPr sz="3600" spc="-125" dirty="0" smtClean="0">
                <a:solidFill>
                  <a:srgbClr val="003398"/>
                </a:solidFill>
                <a:latin typeface="Verdana"/>
                <a:cs typeface="Verdana"/>
              </a:rPr>
              <a:t>’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5431" y="363467"/>
            <a:ext cx="260364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Experience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45845" y="363467"/>
            <a:ext cx="50875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in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21369" y="363467"/>
            <a:ext cx="122354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89" dirty="0" smtClean="0">
                <a:solidFill>
                  <a:srgbClr val="003398"/>
                </a:solidFill>
                <a:latin typeface="Verdana"/>
                <a:cs typeface="Verdana"/>
              </a:rPr>
              <a:t>P</a:t>
            </a:r>
            <a:r>
              <a:rPr sz="3600" spc="-139" dirty="0" smtClean="0">
                <a:solidFill>
                  <a:srgbClr val="003398"/>
                </a:solidFill>
                <a:latin typeface="Verdana"/>
                <a:cs typeface="Verdana"/>
              </a:rPr>
              <a:t>A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YE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6789" y="1405509"/>
            <a:ext cx="287650" cy="3365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19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9690" y="1405509"/>
            <a:ext cx="4853819" cy="1596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96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Monthly payment $152</a:t>
            </a:r>
            <a:endParaRPr sz="3200">
              <a:latin typeface="Arial"/>
              <a:cs typeface="Arial"/>
            </a:endParaRPr>
          </a:p>
          <a:p>
            <a:pPr marL="12700" marR="60960">
              <a:lnSpc>
                <a:spcPct val="95825"/>
              </a:lnSpc>
              <a:spcBef>
                <a:spcPts val="719"/>
              </a:spcBef>
            </a:pPr>
            <a:r>
              <a:rPr sz="3200" spc="0" dirty="0" smtClean="0">
                <a:latin typeface="Arial"/>
                <a:cs typeface="Arial"/>
              </a:rPr>
              <a:t>Final payment $492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spc="0" dirty="0" smtClean="0">
                <a:latin typeface="Arial"/>
                <a:cs typeface="Arial"/>
              </a:rPr>
              <a:t>Repayment capped at 240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70066" y="2569845"/>
            <a:ext cx="1419108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months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9690" y="3154045"/>
            <a:ext cx="6050442" cy="160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Receives $1,999 interest subsidy</a:t>
            </a:r>
            <a:endParaRPr sz="3200">
              <a:latin typeface="Arial"/>
              <a:cs typeface="Arial"/>
            </a:endParaRPr>
          </a:p>
          <a:p>
            <a:pPr marL="12700" marR="60959">
              <a:lnSpc>
                <a:spcPct val="95825"/>
              </a:lnSpc>
              <a:spcBef>
                <a:spcPts val="751"/>
              </a:spcBef>
            </a:pPr>
            <a:r>
              <a:rPr sz="3200" spc="-35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otal payments $70,710</a:t>
            </a:r>
            <a:endParaRPr sz="3200">
              <a:latin typeface="Arial"/>
              <a:cs typeface="Arial"/>
            </a:endParaRPr>
          </a:p>
          <a:p>
            <a:pPr marL="12700" marR="60959">
              <a:lnSpc>
                <a:spcPct val="95825"/>
              </a:lnSpc>
              <a:spcBef>
                <a:spcPts val="920"/>
              </a:spcBef>
            </a:pPr>
            <a:r>
              <a:rPr sz="3200" spc="0" dirty="0" smtClean="0">
                <a:latin typeface="Arial"/>
                <a:cs typeface="Arial"/>
              </a:rPr>
              <a:t>Amount forgiven $44,360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66670" y="3154045"/>
            <a:ext cx="199270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/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2466" y="3154045"/>
            <a:ext cx="876973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year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905730" y="363467"/>
            <a:ext cx="181247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Agenda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6797" y="1400691"/>
            <a:ext cx="271260" cy="957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12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0200" y="1447800"/>
            <a:ext cx="7759102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What is the definition of IBR, ICR and </a:t>
            </a:r>
            <a:r>
              <a:rPr sz="3000" spc="-225" dirty="0" smtClean="0">
                <a:latin typeface="Arial"/>
                <a:cs typeface="Arial"/>
              </a:rPr>
              <a:t>PA</a:t>
            </a:r>
            <a:r>
              <a:rPr sz="3000" spc="0" dirty="0" smtClean="0">
                <a:latin typeface="Arial"/>
                <a:cs typeface="Arial"/>
              </a:rPr>
              <a:t>YE?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9697" y="1936631"/>
            <a:ext cx="6880638" cy="142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What are the requirements to participate</a:t>
            </a:r>
            <a:endParaRPr sz="3000" dirty="0">
              <a:latin typeface="Arial"/>
              <a:cs typeface="Arial"/>
            </a:endParaRPr>
          </a:p>
          <a:p>
            <a:pPr marL="12700" marR="57150">
              <a:lnSpc>
                <a:spcPct val="95825"/>
              </a:lnSpc>
              <a:spcBef>
                <a:spcPts val="71"/>
              </a:spcBef>
            </a:pPr>
            <a:r>
              <a:rPr sz="3000" spc="0" dirty="0" smtClean="0">
                <a:latin typeface="Arial"/>
                <a:cs typeface="Arial"/>
              </a:rPr>
              <a:t>the repayment plans?</a:t>
            </a:r>
            <a:endParaRPr sz="3000" dirty="0">
              <a:latin typeface="Arial"/>
              <a:cs typeface="Arial"/>
            </a:endParaRPr>
          </a:p>
          <a:p>
            <a:pPr marL="12700" marR="57150">
              <a:lnSpc>
                <a:spcPct val="95825"/>
              </a:lnSpc>
              <a:spcBef>
                <a:spcPts val="870"/>
              </a:spcBef>
            </a:pPr>
            <a:r>
              <a:rPr sz="3000" spc="0" dirty="0" smtClean="0">
                <a:latin typeface="Arial"/>
                <a:cs typeface="Arial"/>
              </a:rPr>
              <a:t>How do the repayment plans compare?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93646" y="1936631"/>
            <a:ext cx="379102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in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6797" y="2952631"/>
            <a:ext cx="271260" cy="967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2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9697" y="3498731"/>
            <a:ext cx="6244539" cy="195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What is my role in assisting students</a:t>
            </a:r>
            <a:endParaRPr sz="3000" dirty="0">
              <a:latin typeface="Arial"/>
              <a:cs typeface="Arial"/>
            </a:endParaRPr>
          </a:p>
          <a:p>
            <a:pPr marL="12700" marR="497451" indent="0">
              <a:lnSpc>
                <a:spcPts val="3449"/>
              </a:lnSpc>
            </a:pPr>
            <a:r>
              <a:rPr sz="3000" spc="0" dirty="0" smtClean="0">
                <a:latin typeface="Arial"/>
                <a:cs typeface="Arial"/>
              </a:rPr>
              <a:t>choosing a repayment plan? </a:t>
            </a:r>
            <a:endParaRPr sz="3000" dirty="0">
              <a:latin typeface="Arial"/>
              <a:cs typeface="Arial"/>
            </a:endParaRPr>
          </a:p>
          <a:p>
            <a:pPr marL="12700" marR="497451">
              <a:lnSpc>
                <a:spcPts val="3449"/>
              </a:lnSpc>
              <a:spcBef>
                <a:spcPts val="869"/>
              </a:spcBef>
            </a:pPr>
            <a:r>
              <a:rPr sz="3000" spc="0" dirty="0" smtClean="0">
                <a:latin typeface="Arial"/>
                <a:cs typeface="Arial"/>
              </a:rPr>
              <a:t>Examples of di</a:t>
            </a:r>
            <a:r>
              <a:rPr sz="3000" spc="-54" dirty="0" smtClean="0">
                <a:latin typeface="Arial"/>
                <a:cs typeface="Arial"/>
              </a:rPr>
              <a:t>f</a:t>
            </a:r>
            <a:r>
              <a:rPr sz="3000" spc="0" dirty="0" smtClean="0">
                <a:latin typeface="Arial"/>
                <a:cs typeface="Arial"/>
              </a:rPr>
              <a:t>ferent repayments</a:t>
            </a:r>
            <a:endParaRPr sz="3000" dirty="0">
              <a:latin typeface="Arial"/>
              <a:cs typeface="Arial"/>
            </a:endParaRPr>
          </a:p>
          <a:p>
            <a:pPr marL="12700" marR="57150">
              <a:lnSpc>
                <a:spcPct val="95825"/>
              </a:lnSpc>
              <a:spcBef>
                <a:spcPts val="874"/>
              </a:spcBef>
            </a:pPr>
            <a:r>
              <a:rPr sz="3000" spc="0" dirty="0" smtClean="0">
                <a:latin typeface="Arial"/>
                <a:cs typeface="Arial"/>
              </a:rPr>
              <a:t>Questions (and possibly answers)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57529" y="3498731"/>
            <a:ext cx="379102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in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6797" y="4502031"/>
            <a:ext cx="271260" cy="967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692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685800"/>
            <a:ext cx="7700962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346789" y="385169"/>
            <a:ext cx="7149918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High Debt – High Income Example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6789" y="140550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9690" y="1405509"/>
            <a:ext cx="2864594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Dilip the Doctor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8253" y="2286000"/>
            <a:ext cx="7525747" cy="2514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4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Single with no dependents</a:t>
            </a:r>
            <a:endParaRPr sz="2800" dirty="0">
              <a:latin typeface="Arial"/>
              <a:cs typeface="Arial"/>
            </a:endParaRPr>
          </a:p>
          <a:p>
            <a:pPr marL="12700" marR="20553">
              <a:lnSpc>
                <a:spcPct val="95825"/>
              </a:lnSpc>
              <a:spcBef>
                <a:spcPts val="632"/>
              </a:spcBef>
            </a:pPr>
            <a:r>
              <a:rPr sz="2800" spc="0" dirty="0" smtClean="0">
                <a:latin typeface="Arial"/>
                <a:cs typeface="Arial"/>
              </a:rPr>
              <a:t>Borrowed $125,000 for a degree in medicine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80"/>
              </a:spcBef>
            </a:pPr>
            <a:r>
              <a:rPr sz="2800" spc="0" dirty="0" smtClean="0">
                <a:latin typeface="Arial"/>
                <a:cs typeface="Arial"/>
              </a:rPr>
              <a:t>$24,500 Subsidized; $100,500 Unsubsidized</a:t>
            </a:r>
            <a:endParaRPr lang="en-US" sz="2800" spc="0" dirty="0" smtClean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80"/>
              </a:spcBef>
            </a:pPr>
            <a:r>
              <a:rPr lang="en-US" sz="2800" dirty="0" smtClean="0">
                <a:latin typeface="Arial"/>
                <a:cs typeface="Arial"/>
              </a:rPr>
              <a:t>Starting salary of $70,000</a:t>
            </a:r>
          </a:p>
          <a:p>
            <a:pPr marL="12700">
              <a:lnSpc>
                <a:spcPct val="95825"/>
              </a:lnSpc>
              <a:spcBef>
                <a:spcPts val="880"/>
              </a:spcBef>
            </a:pPr>
            <a:r>
              <a:rPr lang="en-US" sz="2800" spc="0" dirty="0" smtClean="0">
                <a:latin typeface="Arial"/>
                <a:cs typeface="Arial"/>
              </a:rPr>
              <a:t>Interest rate was 6.8% on all </a:t>
            </a:r>
            <a:r>
              <a:rPr lang="en-US" sz="2800" spc="0" dirty="0" smtClean="0">
                <a:latin typeface="Arial"/>
                <a:cs typeface="Arial"/>
              </a:rPr>
              <a:t>loans for this example</a:t>
            </a:r>
            <a:endParaRPr lang="en-US" sz="2800" spc="0" dirty="0" smtClean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80"/>
              </a:spcBef>
            </a:pP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2000"/>
            <a:ext cx="753427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346789" y="363467"/>
            <a:ext cx="195316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89" dirty="0" smtClean="0">
                <a:solidFill>
                  <a:srgbClr val="003398"/>
                </a:solidFill>
                <a:latin typeface="Verdana"/>
                <a:cs typeface="Verdana"/>
              </a:rPr>
              <a:t>A</a:t>
            </a:r>
            <a:r>
              <a:rPr sz="3600" spc="-29" dirty="0" smtClean="0">
                <a:solidFill>
                  <a:srgbClr val="003398"/>
                </a:solidFill>
                <a:latin typeface="Verdana"/>
                <a:cs typeface="Verdana"/>
              </a:rPr>
              <a:t>v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</a:t>
            </a:r>
            <a:r>
              <a:rPr sz="3600" spc="-64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age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66699" y="363467"/>
            <a:ext cx="118362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Debt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17050" y="363467"/>
            <a:ext cx="38464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–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68443" y="363467"/>
            <a:ext cx="113720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High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2388" y="363467"/>
            <a:ext cx="180848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Income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6789" y="140550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9690" y="1405509"/>
            <a:ext cx="3678207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Emma the Engineer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03989" y="1963817"/>
            <a:ext cx="328142" cy="903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32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6890" y="1963817"/>
            <a:ext cx="6160228" cy="1324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63" marR="61335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Single with no dependents</a:t>
            </a:r>
            <a:endParaRPr sz="2800">
              <a:latin typeface="Arial"/>
              <a:cs typeface="Arial"/>
            </a:endParaRPr>
          </a:p>
          <a:p>
            <a:pPr marL="17463">
              <a:lnSpc>
                <a:spcPct val="95825"/>
              </a:lnSpc>
              <a:spcBef>
                <a:spcPts val="632"/>
              </a:spcBef>
            </a:pPr>
            <a:r>
              <a:rPr sz="2800" spc="0" dirty="0" smtClean="0">
                <a:latin typeface="Arial"/>
                <a:cs typeface="Arial"/>
              </a:rPr>
              <a:t>Borrowed $27,000 for a degree in Civil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ct val="95825"/>
              </a:lnSpc>
              <a:spcBef>
                <a:spcPts val="204"/>
              </a:spcBef>
            </a:pPr>
            <a:r>
              <a:rPr sz="2800" spc="0" dirty="0" smtClean="0">
                <a:latin typeface="Arial"/>
                <a:cs typeface="Arial"/>
              </a:rPr>
              <a:t>Engineering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3989" y="3411617"/>
            <a:ext cx="328142" cy="1424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32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80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1653" y="3411617"/>
            <a:ext cx="4428635" cy="1409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$24,500 subsidized; $2,500</a:t>
            </a:r>
            <a:endParaRPr sz="2800">
              <a:latin typeface="Arial"/>
              <a:cs typeface="Arial"/>
            </a:endParaRPr>
          </a:p>
          <a:p>
            <a:pPr marL="12700" marR="53339">
              <a:lnSpc>
                <a:spcPct val="95825"/>
              </a:lnSpc>
              <a:spcBef>
                <a:spcPts val="632"/>
              </a:spcBef>
            </a:pPr>
            <a:r>
              <a:rPr sz="2800" spc="0" dirty="0" smtClean="0">
                <a:latin typeface="Arial"/>
                <a:cs typeface="Arial"/>
              </a:rPr>
              <a:t>Starting salary is $65,000</a:t>
            </a:r>
            <a:endParaRPr sz="2800">
              <a:latin typeface="Arial"/>
              <a:cs typeface="Arial"/>
            </a:endParaRPr>
          </a:p>
          <a:p>
            <a:pPr marL="12700" marR="53339">
              <a:lnSpc>
                <a:spcPct val="95825"/>
              </a:lnSpc>
              <a:spcBef>
                <a:spcPts val="880"/>
              </a:spcBef>
            </a:pPr>
            <a:r>
              <a:rPr sz="2800" spc="0" dirty="0" smtClean="0">
                <a:latin typeface="Arial"/>
                <a:cs typeface="Arial"/>
              </a:rPr>
              <a:t>Interest rate is 6.8%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0351" y="3411617"/>
            <a:ext cx="2154644" cy="38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unsubsidized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726757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838200"/>
            <a:ext cx="78009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685800"/>
            <a:ext cx="780097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09600"/>
            <a:ext cx="76962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838200"/>
            <a:ext cx="79248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75628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581400" y="381494"/>
            <a:ext cx="253016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Definitions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6797" y="2595242"/>
            <a:ext cx="287650" cy="1616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51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20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9698" y="2595242"/>
            <a:ext cx="1121618" cy="160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871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IBR 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19791"/>
              </a:lnSpc>
              <a:spcBef>
                <a:spcPts val="728"/>
              </a:spcBef>
            </a:pPr>
            <a:r>
              <a:rPr sz="3200" spc="0" dirty="0" smtClean="0">
                <a:latin typeface="Arial"/>
                <a:cs typeface="Arial"/>
              </a:rPr>
              <a:t>ICR  </a:t>
            </a:r>
            <a:r>
              <a:rPr sz="3200" spc="-234" dirty="0" smtClean="0">
                <a:latin typeface="Arial"/>
                <a:cs typeface="Arial"/>
              </a:rPr>
              <a:t>PA</a:t>
            </a:r>
            <a:r>
              <a:rPr sz="3200" spc="0" dirty="0" smtClean="0">
                <a:latin typeface="Arial"/>
                <a:cs typeface="Arial"/>
              </a:rPr>
              <a:t>Y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4600" y="2590800"/>
            <a:ext cx="6172200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Income Based Repayment</a:t>
            </a:r>
            <a:r>
              <a:rPr lang="en-US" sz="3200" spc="0" dirty="0" smtClean="0">
                <a:latin typeface="Arial"/>
                <a:cs typeface="Arial"/>
              </a:rPr>
              <a:t> Plan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4600" y="3200400"/>
            <a:ext cx="6927039" cy="1016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574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Income-Contingent Repayment Plan</a:t>
            </a:r>
            <a:endParaRPr sz="3200" dirty="0">
              <a:latin typeface="Arial"/>
              <a:cs typeface="Arial"/>
            </a:endParaRPr>
          </a:p>
          <a:p>
            <a:pPr marL="12700" marR="60959">
              <a:lnSpc>
                <a:spcPct val="95825"/>
              </a:lnSpc>
              <a:spcBef>
                <a:spcPts val="751"/>
              </a:spcBef>
            </a:pPr>
            <a:r>
              <a:rPr sz="3200" spc="0" dirty="0" smtClean="0">
                <a:latin typeface="Arial"/>
                <a:cs typeface="Arial"/>
              </a:rPr>
              <a:t>Pay as</a:t>
            </a:r>
            <a:r>
              <a:rPr sz="3200" spc="-54" dirty="0" smtClean="0">
                <a:latin typeface="Arial"/>
                <a:cs typeface="Arial"/>
              </a:rPr>
              <a:t> </a:t>
            </a:r>
            <a:r>
              <a:rPr sz="3200" spc="-294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ou Earn Repayment Plan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71151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732472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295355" y="363467"/>
            <a:ext cx="110146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W</a:t>
            </a:r>
            <a:r>
              <a:rPr sz="3600" spc="-34" dirty="0" smtClean="0">
                <a:solidFill>
                  <a:srgbClr val="003398"/>
                </a:solidFill>
                <a:latin typeface="Verdana"/>
                <a:cs typeface="Verdana"/>
              </a:rPr>
              <a:t>h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y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3593" y="363467"/>
            <a:ext cx="83606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are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6426" y="363467"/>
            <a:ext cx="294961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participation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82803" y="363467"/>
            <a:ext cx="124635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64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ates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95927" y="363467"/>
            <a:ext cx="87106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low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33781" y="363467"/>
            <a:ext cx="34334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?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5355" y="1362591"/>
            <a:ext cx="271260" cy="421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6400" y="1362591"/>
            <a:ext cx="6054051" cy="181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Borrowers don’t take time to submit</a:t>
            </a:r>
            <a:endParaRPr sz="3000" dirty="0">
              <a:latin typeface="Arial"/>
              <a:cs typeface="Arial"/>
            </a:endParaRPr>
          </a:p>
          <a:p>
            <a:pPr marL="12700" marR="57150">
              <a:lnSpc>
                <a:spcPts val="3200"/>
              </a:lnSpc>
              <a:spcBef>
                <a:spcPts val="1"/>
              </a:spcBef>
            </a:pPr>
            <a:r>
              <a:rPr lang="en-US" sz="3000" dirty="0" smtClean="0">
                <a:latin typeface="Arial"/>
                <a:cs typeface="Arial"/>
              </a:rPr>
              <a:t>qualifying </a:t>
            </a:r>
            <a:r>
              <a:rPr sz="3000" spc="0" dirty="0" smtClean="0">
                <a:latin typeface="Arial"/>
                <a:cs typeface="Arial"/>
              </a:rPr>
              <a:t>information</a:t>
            </a:r>
            <a:endParaRPr sz="3000" dirty="0">
              <a:latin typeface="Arial"/>
              <a:cs typeface="Arial"/>
            </a:endParaRPr>
          </a:p>
          <a:p>
            <a:pPr marL="12700" marR="57150">
              <a:lnSpc>
                <a:spcPct val="95825"/>
              </a:lnSpc>
              <a:spcBef>
                <a:spcPts val="310"/>
              </a:spcBef>
            </a:pPr>
            <a:r>
              <a:rPr sz="3000" spc="-109" dirty="0" smtClean="0">
                <a:latin typeface="Arial"/>
                <a:cs typeface="Arial"/>
              </a:rPr>
              <a:t>W</a:t>
            </a:r>
            <a:r>
              <a:rPr sz="3000" spc="0" dirty="0" smtClean="0">
                <a:latin typeface="Arial"/>
                <a:cs typeface="Arial"/>
              </a:rPr>
              <a:t>ant to retire debt faster</a:t>
            </a:r>
            <a:endParaRPr sz="3000" dirty="0">
              <a:latin typeface="Arial"/>
              <a:cs typeface="Arial"/>
            </a:endParaRPr>
          </a:p>
          <a:p>
            <a:pPr marL="12700" marR="57150">
              <a:lnSpc>
                <a:spcPct val="95825"/>
              </a:lnSpc>
              <a:spcBef>
                <a:spcPts val="550"/>
              </a:spcBef>
            </a:pPr>
            <a:r>
              <a:rPr sz="3000" spc="0" dirty="0" smtClean="0">
                <a:latin typeface="Arial"/>
                <a:cs typeface="Arial"/>
              </a:rPr>
              <a:t>Anticipate incomes rising quickly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15587" y="1362591"/>
            <a:ext cx="169240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lang="en-US" sz="3000" spc="0" dirty="0" smtClean="0">
                <a:latin typeface="Arial"/>
                <a:cs typeface="Arial"/>
              </a:rPr>
              <a:t> 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5355" y="2266831"/>
            <a:ext cx="271260" cy="1437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92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50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8255" y="3282831"/>
            <a:ext cx="8191545" cy="2610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Income driven repayment plans can be</a:t>
            </a:r>
            <a:endParaRPr sz="3000" dirty="0">
              <a:latin typeface="Arial"/>
              <a:cs typeface="Arial"/>
            </a:endParaRPr>
          </a:p>
          <a:p>
            <a:pPr marL="12700">
              <a:lnSpc>
                <a:spcPts val="3180"/>
              </a:lnSpc>
              <a:spcBef>
                <a:spcPts val="0"/>
              </a:spcBef>
            </a:pPr>
            <a:r>
              <a:rPr sz="3000" spc="0" dirty="0" smtClean="0">
                <a:latin typeface="Arial"/>
                <a:cs typeface="Arial"/>
              </a:rPr>
              <a:t>complicated to understand</a:t>
            </a:r>
            <a:endParaRPr sz="3000" dirty="0">
              <a:latin typeface="Arial"/>
              <a:cs typeface="Arial"/>
            </a:endParaRPr>
          </a:p>
          <a:p>
            <a:pPr marL="12700" marR="1060663" indent="0">
              <a:lnSpc>
                <a:spcPts val="3449"/>
              </a:lnSpc>
              <a:spcBef>
                <a:spcPts val="482"/>
              </a:spcBef>
            </a:pPr>
            <a:r>
              <a:rPr sz="3000" spc="0" dirty="0" smtClean="0">
                <a:latin typeface="Arial"/>
                <a:cs typeface="Arial"/>
              </a:rPr>
              <a:t>Loan repayment is intimidating for many </a:t>
            </a:r>
            <a:endParaRPr sz="3000" dirty="0">
              <a:latin typeface="Arial"/>
              <a:cs typeface="Arial"/>
            </a:endParaRPr>
          </a:p>
          <a:p>
            <a:pPr marL="12700" marR="1060663">
              <a:lnSpc>
                <a:spcPts val="3449"/>
              </a:lnSpc>
            </a:pPr>
            <a:r>
              <a:rPr sz="3000" spc="0" dirty="0" smtClean="0">
                <a:latin typeface="Arial"/>
                <a:cs typeface="Arial"/>
              </a:rPr>
              <a:t>borrowers and they fail to investigate their </a:t>
            </a:r>
            <a:endParaRPr sz="3000" dirty="0">
              <a:latin typeface="Arial"/>
              <a:cs typeface="Arial"/>
            </a:endParaRPr>
          </a:p>
          <a:p>
            <a:pPr marL="12700" marR="1060663">
              <a:lnSpc>
                <a:spcPts val="3449"/>
              </a:lnSpc>
            </a:pPr>
            <a:r>
              <a:rPr sz="3000" spc="0" dirty="0" smtClean="0">
                <a:latin typeface="Arial"/>
                <a:cs typeface="Arial"/>
              </a:rPr>
              <a:t>options</a:t>
            </a:r>
            <a:endParaRPr sz="3000" dirty="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2073"/>
              </a:spcBef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95355" y="4184531"/>
            <a:ext cx="271260" cy="421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dirty="0" smtClean="0">
                <a:latin typeface="Arial"/>
                <a:cs typeface="Arial"/>
              </a:rPr>
              <a:t>• 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295355" y="385169"/>
            <a:ext cx="6707392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Who do we </a:t>
            </a:r>
            <a:r>
              <a:rPr sz="3200" spc="-29" dirty="0" smtClean="0">
                <a:solidFill>
                  <a:srgbClr val="003398"/>
                </a:solidFill>
                <a:latin typeface="Verdana"/>
                <a:cs typeface="Verdana"/>
              </a:rPr>
              <a:t>w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ant to participate ?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5355" y="140550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8255" y="1405509"/>
            <a:ext cx="7277145" cy="4995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Borrowers struggling in repayment due to</a:t>
            </a:r>
            <a:r>
              <a:rPr lang="en-US" sz="3200" spc="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low income</a:t>
            </a:r>
            <a:endParaRPr sz="3200" dirty="0">
              <a:latin typeface="Arial"/>
              <a:cs typeface="Arial"/>
            </a:endParaRPr>
          </a:p>
          <a:p>
            <a:pPr marL="12700" marR="563056" indent="0">
              <a:lnSpc>
                <a:spcPct val="99754"/>
              </a:lnSpc>
              <a:spcBef>
                <a:spcPts val="888"/>
              </a:spcBef>
            </a:pPr>
            <a:r>
              <a:rPr sz="3200" spc="0" dirty="0" smtClean="0">
                <a:latin typeface="Arial"/>
                <a:cs typeface="Arial"/>
              </a:rPr>
              <a:t>Borrowers with debt levels high enough to benefit</a:t>
            </a:r>
            <a:endParaRPr sz="3200" dirty="0">
              <a:latin typeface="Arial"/>
              <a:cs typeface="Arial"/>
            </a:endParaRPr>
          </a:p>
          <a:p>
            <a:pPr marL="12700" marR="1648626" indent="0">
              <a:lnSpc>
                <a:spcPct val="99754"/>
              </a:lnSpc>
              <a:spcBef>
                <a:spcPts val="841"/>
              </a:spcBef>
            </a:pPr>
            <a:r>
              <a:rPr sz="3200" spc="0" dirty="0" smtClean="0">
                <a:latin typeface="Arial"/>
                <a:cs typeface="Arial"/>
              </a:rPr>
              <a:t>Borrowers who can benefit from low monthly payments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41"/>
              </a:spcBef>
            </a:pPr>
            <a:r>
              <a:rPr sz="3200" spc="0" dirty="0" smtClean="0">
                <a:latin typeface="Arial"/>
                <a:cs typeface="Arial"/>
              </a:rPr>
              <a:t>Borrowers who may be eligible for Public</a:t>
            </a:r>
            <a:r>
              <a:rPr lang="en-US" sz="3200" spc="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Service Loan Forgiveness</a:t>
            </a:r>
            <a:endParaRPr sz="3200" dirty="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1302"/>
              </a:spcBef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5355" y="24682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355" y="35477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95355" y="46145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295355" y="363467"/>
            <a:ext cx="110146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W</a:t>
            </a:r>
            <a:r>
              <a:rPr sz="3600" spc="-34" dirty="0" smtClean="0">
                <a:solidFill>
                  <a:srgbClr val="003398"/>
                </a:solidFill>
                <a:latin typeface="Verdana"/>
                <a:cs typeface="Verdana"/>
              </a:rPr>
              <a:t>h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y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3593" y="363467"/>
            <a:ext cx="240585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should we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36222" y="363467"/>
            <a:ext cx="1074263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care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77256" y="363467"/>
            <a:ext cx="34334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?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5355" y="140550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8255" y="1405509"/>
            <a:ext cx="7048545" cy="484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Complexity is a disincentive to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participation</a:t>
            </a:r>
            <a:endParaRPr sz="3200" dirty="0">
              <a:latin typeface="Arial"/>
              <a:cs typeface="Arial"/>
            </a:endParaRPr>
          </a:p>
          <a:p>
            <a:pPr marL="12700" marR="1104869" indent="0">
              <a:lnSpc>
                <a:spcPct val="99754"/>
              </a:lnSpc>
              <a:spcBef>
                <a:spcPts val="888"/>
              </a:spcBef>
            </a:pPr>
            <a:r>
              <a:rPr sz="3200" spc="0" dirty="0" smtClean="0">
                <a:latin typeface="Arial"/>
                <a:cs typeface="Arial"/>
              </a:rPr>
              <a:t>Borrowers need to be educated to take advantage of these plans</a:t>
            </a:r>
            <a:endParaRPr sz="3200" dirty="0">
              <a:latin typeface="Arial"/>
              <a:cs typeface="Arial"/>
            </a:endParaRPr>
          </a:p>
          <a:p>
            <a:pPr marL="12700" marR="502308" indent="0">
              <a:lnSpc>
                <a:spcPct val="99754"/>
              </a:lnSpc>
              <a:spcBef>
                <a:spcPts val="841"/>
              </a:spcBef>
            </a:pPr>
            <a:r>
              <a:rPr sz="3200" spc="0" dirty="0" smtClean="0">
                <a:latin typeface="Arial"/>
                <a:cs typeface="Arial"/>
              </a:rPr>
              <a:t>Increased participation could a</a:t>
            </a:r>
            <a:r>
              <a:rPr sz="3200" spc="-59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fect default rates</a:t>
            </a:r>
            <a:endParaRPr sz="3200" dirty="0">
              <a:latin typeface="Arial"/>
              <a:cs typeface="Arial"/>
            </a:endParaRPr>
          </a:p>
          <a:p>
            <a:pPr marL="12700" marR="1557010" indent="0">
              <a:lnSpc>
                <a:spcPct val="99754"/>
              </a:lnSpc>
              <a:spcBef>
                <a:spcPts val="741"/>
              </a:spcBef>
            </a:pPr>
            <a:r>
              <a:rPr sz="3200" spc="0" dirty="0" smtClean="0">
                <a:latin typeface="Arial"/>
                <a:cs typeface="Arial"/>
              </a:rPr>
              <a:t>Potential to increase participation in desirable but low paying professions</a:t>
            </a:r>
            <a:endParaRPr sz="3200" dirty="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1155"/>
              </a:spcBef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5355" y="24682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355" y="35477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95355" y="46145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346789" y="363467"/>
            <a:ext cx="110146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W</a:t>
            </a:r>
            <a:r>
              <a:rPr sz="3600" spc="-34" dirty="0" smtClean="0">
                <a:solidFill>
                  <a:srgbClr val="003398"/>
                </a:solidFill>
                <a:latin typeface="Verdana"/>
                <a:cs typeface="Verdana"/>
              </a:rPr>
              <a:t>h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y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15027" y="363467"/>
            <a:ext cx="159860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should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0378" y="363467"/>
            <a:ext cx="74050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we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87656" y="363467"/>
            <a:ext cx="1074263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care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8690" y="363467"/>
            <a:ext cx="34334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?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6789" y="1405509"/>
            <a:ext cx="287650" cy="1028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19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9689" y="1405509"/>
            <a:ext cx="7447104" cy="198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Creates a safety net for borrowers</a:t>
            </a:r>
            <a:endParaRPr sz="3200" dirty="0">
              <a:latin typeface="Arial"/>
              <a:cs typeface="Arial"/>
            </a:endParaRPr>
          </a:p>
          <a:p>
            <a:pPr marL="12700" indent="0">
              <a:lnSpc>
                <a:spcPct val="99370"/>
              </a:lnSpc>
              <a:spcBef>
                <a:spcPts val="719"/>
              </a:spcBef>
            </a:pPr>
            <a:r>
              <a:rPr sz="3200" spc="0" dirty="0" smtClean="0">
                <a:latin typeface="Arial"/>
                <a:cs typeface="Arial"/>
              </a:rPr>
              <a:t>As borrowing increases these </a:t>
            </a:r>
            <a:endParaRPr lang="en-US" sz="3200" spc="0" dirty="0" smtClean="0">
              <a:latin typeface="Arial"/>
              <a:cs typeface="Arial"/>
            </a:endParaRPr>
          </a:p>
          <a:p>
            <a:pPr marL="12700" indent="0">
              <a:lnSpc>
                <a:spcPct val="99370"/>
              </a:lnSpc>
              <a:spcBef>
                <a:spcPts val="719"/>
              </a:spcBef>
            </a:pPr>
            <a:r>
              <a:rPr sz="3200" spc="0" dirty="0" smtClean="0">
                <a:latin typeface="Arial"/>
                <a:cs typeface="Arial"/>
              </a:rPr>
              <a:t>repayment options become appropriate for more borrowers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6789" y="35477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2600" y="3581400"/>
            <a:ext cx="4129858" cy="918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Borrowers should take</a:t>
            </a:r>
            <a:endParaRPr sz="3200" dirty="0">
              <a:latin typeface="Arial"/>
              <a:cs typeface="Arial"/>
            </a:endParaRPr>
          </a:p>
          <a:p>
            <a:pPr marL="12700" marR="60960">
              <a:lnSpc>
                <a:spcPct val="95825"/>
              </a:lnSpc>
            </a:pPr>
            <a:r>
              <a:rPr lang="en-US" sz="3200" dirty="0" smtClean="0">
                <a:latin typeface="Arial"/>
                <a:cs typeface="Arial"/>
              </a:rPr>
              <a:t>of loan </a:t>
            </a:r>
            <a:r>
              <a:rPr sz="3200" spc="0" dirty="0" smtClean="0">
                <a:latin typeface="Arial"/>
                <a:cs typeface="Arial"/>
              </a:rPr>
              <a:t>cancellation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spc="0" dirty="0" smtClean="0">
                <a:latin typeface="Arial"/>
                <a:cs typeface="Arial"/>
              </a:rPr>
              <a:t>    b</a:t>
            </a:r>
            <a:r>
              <a:rPr sz="3200" spc="0" dirty="0" smtClean="0">
                <a:latin typeface="Arial"/>
                <a:cs typeface="Arial"/>
              </a:rPr>
              <a:t>enefit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46105" y="3547745"/>
            <a:ext cx="1984716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advantage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270589" y="363467"/>
            <a:ext cx="197570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Servicer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3085" y="363467"/>
            <a:ext cx="260364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Experience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0589" y="1405509"/>
            <a:ext cx="287650" cy="1028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19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3489" y="1405509"/>
            <a:ext cx="7698700" cy="149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959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Application on-line has increased interest</a:t>
            </a:r>
            <a:endParaRPr sz="3200" dirty="0">
              <a:latin typeface="Arial"/>
              <a:cs typeface="Arial"/>
            </a:endParaRPr>
          </a:p>
          <a:p>
            <a:pPr marL="12700" marR="60959">
              <a:lnSpc>
                <a:spcPct val="95825"/>
              </a:lnSpc>
              <a:spcBef>
                <a:spcPts val="719"/>
              </a:spcBef>
            </a:pPr>
            <a:r>
              <a:rPr sz="3200" spc="0" dirty="0" smtClean="0">
                <a:latin typeface="Arial"/>
                <a:cs typeface="Arial"/>
              </a:rPr>
              <a:t>Ability to access income verification data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50"/>
              </a:spcBef>
            </a:pPr>
            <a:r>
              <a:rPr sz="3200" spc="0" dirty="0" smtClean="0">
                <a:latin typeface="Arial"/>
                <a:cs typeface="Arial"/>
              </a:rPr>
              <a:t>(IRS Retrieval)has increased participation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0589" y="30524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6400" y="3048000"/>
            <a:ext cx="5304679" cy="1997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Annual income recertification</a:t>
            </a:r>
            <a:endParaRPr sz="3200" dirty="0">
              <a:latin typeface="Arial"/>
              <a:cs typeface="Arial"/>
            </a:endParaRPr>
          </a:p>
          <a:p>
            <a:pPr marL="12700" marR="60960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problem</a:t>
            </a:r>
            <a:endParaRPr sz="3200" dirty="0">
              <a:latin typeface="Arial"/>
              <a:cs typeface="Arial"/>
            </a:endParaRPr>
          </a:p>
          <a:p>
            <a:pPr marL="12700" marR="49465" indent="0">
              <a:lnSpc>
                <a:spcPct val="99754"/>
              </a:lnSpc>
              <a:spcBef>
                <a:spcPts val="988"/>
              </a:spcBef>
            </a:pPr>
            <a:r>
              <a:rPr sz="3200" spc="0" dirty="0" smtClean="0">
                <a:latin typeface="Arial"/>
                <a:cs typeface="Arial"/>
              </a:rPr>
              <a:t>Complexity of the program is participation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44726" y="3052445"/>
            <a:ext cx="1870761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remains a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0589" y="41319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8803" y="4131945"/>
            <a:ext cx="2051528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 barrier to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295354" y="363467"/>
            <a:ext cx="242194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89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esources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5354" y="136486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8255" y="1364869"/>
            <a:ext cx="3557294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5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vailable from FSA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2600" y="1981200"/>
            <a:ext cx="7734345" cy="4016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6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Repayment plan information and calculators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ts val="3030"/>
              </a:lnSpc>
              <a:spcBef>
                <a:spcPts val="3"/>
              </a:spcBef>
            </a:pPr>
            <a:r>
              <a:rPr sz="2800" spc="0" dirty="0" smtClean="0">
                <a:latin typeface="Arial"/>
                <a:cs typeface="Arial"/>
              </a:rPr>
              <a:t>at </a:t>
            </a:r>
            <a:r>
              <a:rPr sz="28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http://studentaid.ed.gov/repay-loans</a:t>
            </a:r>
            <a:endParaRPr sz="2800" dirty="0">
              <a:latin typeface="Arial"/>
              <a:cs typeface="Arial"/>
            </a:endParaRPr>
          </a:p>
          <a:p>
            <a:pPr marL="12700" marR="617884" indent="4763">
              <a:lnSpc>
                <a:spcPts val="3030"/>
              </a:lnSpc>
              <a:spcBef>
                <a:spcPts val="654"/>
              </a:spcBef>
            </a:pPr>
            <a:r>
              <a:rPr sz="2800" spc="0" dirty="0" smtClean="0">
                <a:latin typeface="Arial"/>
                <a:cs typeface="Arial"/>
              </a:rPr>
              <a:t>Loan counseling information, calculators and budgeting advice at </a:t>
            </a:r>
            <a:r>
              <a:rPr sz="28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http://StudentLoans.gov</a:t>
            </a:r>
            <a:endParaRPr sz="2800" dirty="0">
              <a:latin typeface="Arial"/>
              <a:cs typeface="Arial"/>
            </a:endParaRPr>
          </a:p>
          <a:p>
            <a:pPr marL="17463">
              <a:lnSpc>
                <a:spcPct val="95825"/>
              </a:lnSpc>
              <a:spcBef>
                <a:spcPts val="288"/>
              </a:spcBef>
            </a:pPr>
            <a:r>
              <a:rPr sz="2800" spc="0" dirty="0" smtClean="0">
                <a:latin typeface="Arial"/>
                <a:cs typeface="Arial"/>
              </a:rPr>
              <a:t>Flyers about specific repayment options at:</a:t>
            </a:r>
            <a:endParaRPr sz="2800" dirty="0">
              <a:latin typeface="Arial"/>
              <a:cs typeface="Arial"/>
            </a:endParaRPr>
          </a:p>
          <a:p>
            <a:pPr marL="469899" marR="531377" indent="-342899">
              <a:lnSpc>
                <a:spcPts val="2620"/>
              </a:lnSpc>
              <a:spcBef>
                <a:spcPts val="685"/>
              </a:spcBef>
            </a:pPr>
            <a:r>
              <a:rPr sz="2000" dirty="0" smtClean="0">
                <a:latin typeface="Wingdings"/>
                <a:cs typeface="Wingdings"/>
              </a:rPr>
              <a:t></a:t>
            </a:r>
            <a:r>
              <a:rPr sz="2000" dirty="0" smtClean="0">
                <a:latin typeface="Arial"/>
                <a:cs typeface="Arial"/>
              </a:rPr>
              <a:t>  </a:t>
            </a:r>
            <a:r>
              <a:rPr sz="2000" spc="-275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http://studentaid.ed.gov/sites/default/files/income-</a:t>
            </a:r>
            <a:r>
              <a:rPr sz="2400" spc="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</a:rPr>
              <a:t>based-repayment.pdf</a:t>
            </a:r>
            <a:endParaRPr sz="2400" dirty="0">
              <a:latin typeface="Arial"/>
              <a:cs typeface="Arial"/>
            </a:endParaRPr>
          </a:p>
          <a:p>
            <a:pPr marL="469899" marR="599103" indent="-342899">
              <a:lnSpc>
                <a:spcPts val="2620"/>
              </a:lnSpc>
              <a:spcBef>
                <a:spcPts val="556"/>
              </a:spcBef>
            </a:pPr>
            <a:r>
              <a:rPr sz="2000" dirty="0" smtClean="0">
                <a:latin typeface="Wingdings"/>
                <a:cs typeface="Wingdings"/>
              </a:rPr>
              <a:t></a:t>
            </a:r>
            <a:r>
              <a:rPr sz="2000" dirty="0" smtClean="0">
                <a:latin typeface="Arial"/>
                <a:cs typeface="Arial"/>
              </a:rPr>
              <a:t>  </a:t>
            </a:r>
            <a:r>
              <a:rPr sz="2000" spc="-275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http://studentaid.ed.gov/sites/default/files/pay-as-</a:t>
            </a:r>
            <a:r>
              <a:rPr sz="2400" spc="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</a:rPr>
              <a:t>you-earn.pdf</a:t>
            </a:r>
            <a:endParaRPr sz="2400" dirty="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1965"/>
              </a:spcBef>
            </a:pP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442046" y="363467"/>
            <a:ext cx="242194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89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esources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2046" y="140550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947" y="1405509"/>
            <a:ext cx="5349080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From Federal Loan Servicers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9246" y="1963817"/>
            <a:ext cx="328142" cy="395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46910" y="1963817"/>
            <a:ext cx="6973290" cy="35402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57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Compare </a:t>
            </a:r>
            <a:r>
              <a:rPr lang="en-US" sz="2800" spc="0" dirty="0" smtClean="0">
                <a:latin typeface="Arial"/>
                <a:cs typeface="Arial"/>
              </a:rPr>
              <a:t>repayment </a:t>
            </a:r>
            <a:r>
              <a:rPr sz="2800" spc="0" dirty="0" smtClean="0">
                <a:latin typeface="Arial"/>
                <a:cs typeface="Arial"/>
              </a:rPr>
              <a:t>plans at</a:t>
            </a:r>
            <a:endParaRPr lang="en-US" sz="2800" spc="0" dirty="0" smtClean="0">
              <a:latin typeface="Arial"/>
              <a:cs typeface="Arial"/>
            </a:endParaRPr>
          </a:p>
          <a:p>
            <a:pPr marL="469900" marR="52573" indent="-457200">
              <a:lnSpc>
                <a:spcPts val="2960"/>
              </a:lnSpc>
              <a:spcBef>
                <a:spcPts val="148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sz="2800" u="sng" dirty="0" smtClean="0">
                <a:solidFill>
                  <a:srgbClr val="0070C0"/>
                </a:solidFill>
                <a:latin typeface="Arial"/>
                <a:cs typeface="Arial"/>
              </a:rPr>
              <a:t>www.studentloans.gov</a:t>
            </a:r>
            <a:endParaRPr sz="28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22236" marR="52573">
              <a:lnSpc>
                <a:spcPct val="95825"/>
              </a:lnSpc>
              <a:spcBef>
                <a:spcPts val="716"/>
              </a:spcBef>
            </a:pPr>
            <a:r>
              <a:rPr sz="2000" smtClean="0">
                <a:latin typeface="Wingdings"/>
                <a:cs typeface="Wingdings"/>
              </a:rPr>
              <a:t></a:t>
            </a:r>
            <a:r>
              <a:rPr sz="2000" dirty="0" smtClean="0">
                <a:latin typeface="Arial"/>
                <a:cs typeface="Arial"/>
              </a:rPr>
              <a:t>  </a:t>
            </a:r>
            <a:r>
              <a:rPr sz="2000" spc="-275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http://ww</a:t>
            </a:r>
            <a:r>
              <a:rPr sz="2400" u="heavy" spc="-129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w</a:t>
            </a: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.nelnet.com/Lower-payments/</a:t>
            </a:r>
            <a:endParaRPr sz="2400" dirty="0">
              <a:latin typeface="Arial"/>
              <a:cs typeface="Arial"/>
            </a:endParaRPr>
          </a:p>
          <a:p>
            <a:pPr marL="122236" marR="52573">
              <a:lnSpc>
                <a:spcPct val="95825"/>
              </a:lnSpc>
              <a:spcBef>
                <a:spcPts val="640"/>
              </a:spcBef>
            </a:pPr>
            <a:r>
              <a:rPr sz="2000" dirty="0" smtClean="0">
                <a:latin typeface="Wingdings"/>
                <a:cs typeface="Wingdings"/>
              </a:rPr>
              <a:t></a:t>
            </a:r>
            <a:r>
              <a:rPr sz="2000" dirty="0" smtClean="0">
                <a:latin typeface="Arial"/>
                <a:cs typeface="Arial"/>
              </a:rPr>
              <a:t>  </a:t>
            </a:r>
            <a:r>
              <a:rPr sz="2000" spc="-275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</a:rPr>
              <a:t>https:/</a:t>
            </a: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/ww</a:t>
            </a:r>
            <a:r>
              <a:rPr sz="2400" u="heavy" spc="-129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w</a:t>
            </a: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.mygreatlakes.org/borrower/fiq/</a:t>
            </a:r>
            <a:endParaRPr sz="2400" dirty="0">
              <a:latin typeface="Arial"/>
              <a:cs typeface="Arial"/>
            </a:endParaRPr>
          </a:p>
          <a:p>
            <a:pPr marL="465136" marR="52573">
              <a:lnSpc>
                <a:spcPct val="95825"/>
              </a:lnSpc>
              <a:spcBef>
                <a:spcPts val="165"/>
              </a:spcBef>
            </a:pPr>
            <a:r>
              <a:rPr sz="2400" u="heavy" spc="0" dirty="0" smtClean="0">
                <a:solidFill>
                  <a:srgbClr val="0000FF"/>
                </a:solidFill>
                <a:latin typeface="Arial"/>
                <a:cs typeface="Arial"/>
              </a:rPr>
              <a:t>repayment-step2decide.html</a:t>
            </a:r>
            <a:endParaRPr sz="2400" dirty="0">
              <a:latin typeface="Arial"/>
              <a:cs typeface="Arial"/>
            </a:endParaRPr>
          </a:p>
          <a:p>
            <a:pPr marL="122236" marR="52573">
              <a:lnSpc>
                <a:spcPct val="95825"/>
              </a:lnSpc>
              <a:spcBef>
                <a:spcPts val="716"/>
              </a:spcBef>
            </a:pPr>
            <a:r>
              <a:rPr sz="2000" dirty="0" smtClean="0">
                <a:latin typeface="Wingdings"/>
                <a:cs typeface="Wingdings"/>
              </a:rPr>
              <a:t></a:t>
            </a:r>
            <a:r>
              <a:rPr sz="2000" dirty="0" smtClean="0">
                <a:latin typeface="Arial"/>
                <a:cs typeface="Arial"/>
              </a:rPr>
              <a:t>  </a:t>
            </a:r>
            <a:r>
              <a:rPr sz="2000" spc="-27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Complete list of servicer web sites at:</a:t>
            </a:r>
            <a:endParaRPr sz="2400" dirty="0">
              <a:latin typeface="Arial"/>
              <a:cs typeface="Arial"/>
            </a:endParaRPr>
          </a:p>
          <a:p>
            <a:pPr marL="579436" marR="52573">
              <a:lnSpc>
                <a:spcPct val="95825"/>
              </a:lnSpc>
              <a:spcBef>
                <a:spcPts val="519"/>
              </a:spcBef>
            </a:pPr>
            <a:r>
              <a:rPr sz="2000" dirty="0" smtClean="0">
                <a:latin typeface="Arial"/>
                <a:cs typeface="Arial"/>
              </a:rPr>
              <a:t>– </a:t>
            </a:r>
            <a:r>
              <a:rPr sz="2000" spc="-1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http://ifap.ed.gov/ifap/</a:t>
            </a:r>
            <a:endParaRPr sz="2000" dirty="0">
              <a:latin typeface="Arial"/>
              <a:cs typeface="Arial"/>
            </a:endParaRPr>
          </a:p>
          <a:p>
            <a:pPr marL="808036" marR="52573">
              <a:lnSpc>
                <a:spcPct val="95825"/>
              </a:lnSpc>
              <a:spcBef>
                <a:spcPts val="120"/>
              </a:spcBef>
            </a:pPr>
            <a:r>
              <a:rPr sz="2000" spc="0" dirty="0" smtClean="0">
                <a:latin typeface="Arial"/>
                <a:cs typeface="Arial"/>
              </a:rPr>
              <a:t>helpContactInformationDetailedList.jsp?lsc=2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805948" y="2313504"/>
            <a:ext cx="1367685" cy="2018805"/>
          </a:xfrm>
          <a:custGeom>
            <a:avLst/>
            <a:gdLst/>
            <a:ahLst/>
            <a:cxnLst/>
            <a:rect l="l" t="t" r="r" b="b"/>
            <a:pathLst>
              <a:path w="1367685" h="2018805">
                <a:moveTo>
                  <a:pt x="0" y="690907"/>
                </a:moveTo>
                <a:lnTo>
                  <a:pt x="9860" y="899307"/>
                </a:lnTo>
                <a:lnTo>
                  <a:pt x="455070" y="874731"/>
                </a:lnTo>
                <a:lnTo>
                  <a:pt x="466117" y="544537"/>
                </a:lnTo>
                <a:lnTo>
                  <a:pt x="602664" y="408686"/>
                </a:lnTo>
                <a:lnTo>
                  <a:pt x="846176" y="494159"/>
                </a:lnTo>
                <a:lnTo>
                  <a:pt x="825268" y="722511"/>
                </a:lnTo>
                <a:lnTo>
                  <a:pt x="531319" y="899307"/>
                </a:lnTo>
                <a:lnTo>
                  <a:pt x="477216" y="1399315"/>
                </a:lnTo>
                <a:lnTo>
                  <a:pt x="531319" y="1556251"/>
                </a:lnTo>
                <a:lnTo>
                  <a:pt x="434162" y="1729555"/>
                </a:lnTo>
                <a:lnTo>
                  <a:pt x="455070" y="1906351"/>
                </a:lnTo>
                <a:lnTo>
                  <a:pt x="664149" y="2018805"/>
                </a:lnTo>
                <a:lnTo>
                  <a:pt x="932285" y="1936823"/>
                </a:lnTo>
                <a:lnTo>
                  <a:pt x="1018395" y="1729555"/>
                </a:lnTo>
                <a:lnTo>
                  <a:pt x="911377" y="1531675"/>
                </a:lnTo>
                <a:lnTo>
                  <a:pt x="1029442" y="1419221"/>
                </a:lnTo>
                <a:lnTo>
                  <a:pt x="1029442" y="1144074"/>
                </a:lnTo>
                <a:lnTo>
                  <a:pt x="1334490" y="908693"/>
                </a:lnTo>
                <a:lnTo>
                  <a:pt x="1367685" y="555056"/>
                </a:lnTo>
                <a:lnTo>
                  <a:pt x="1169654" y="174484"/>
                </a:lnTo>
                <a:lnTo>
                  <a:pt x="782214" y="0"/>
                </a:lnTo>
                <a:lnTo>
                  <a:pt x="348052" y="112407"/>
                </a:lnTo>
                <a:lnTo>
                  <a:pt x="95919" y="340761"/>
                </a:lnTo>
                <a:lnTo>
                  <a:pt x="0" y="690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84675" y="2395487"/>
            <a:ext cx="1212709" cy="1408700"/>
          </a:xfrm>
          <a:custGeom>
            <a:avLst/>
            <a:gdLst/>
            <a:ahLst/>
            <a:cxnLst/>
            <a:rect l="l" t="t" r="r" b="b"/>
            <a:pathLst>
              <a:path w="1212709" h="1408700">
                <a:moveTo>
                  <a:pt x="175883" y="681520"/>
                </a:moveTo>
                <a:lnTo>
                  <a:pt x="276707" y="711944"/>
                </a:lnTo>
                <a:lnTo>
                  <a:pt x="269325" y="517554"/>
                </a:lnTo>
                <a:lnTo>
                  <a:pt x="344385" y="299768"/>
                </a:lnTo>
                <a:lnTo>
                  <a:pt x="638335" y="217785"/>
                </a:lnTo>
                <a:lnTo>
                  <a:pt x="778548" y="310287"/>
                </a:lnTo>
                <a:lnTo>
                  <a:pt x="929807" y="453166"/>
                </a:lnTo>
                <a:lnTo>
                  <a:pt x="886753" y="701424"/>
                </a:lnTo>
                <a:lnTo>
                  <a:pt x="606329" y="817323"/>
                </a:lnTo>
                <a:lnTo>
                  <a:pt x="531318" y="990627"/>
                </a:lnTo>
                <a:lnTo>
                  <a:pt x="552226" y="1167470"/>
                </a:lnTo>
                <a:lnTo>
                  <a:pt x="516554" y="1408700"/>
                </a:lnTo>
                <a:lnTo>
                  <a:pt x="796978" y="1408700"/>
                </a:lnTo>
                <a:lnTo>
                  <a:pt x="832650" y="1228368"/>
                </a:lnTo>
                <a:lnTo>
                  <a:pt x="810503" y="1021100"/>
                </a:lnTo>
                <a:lnTo>
                  <a:pt x="982722" y="908692"/>
                </a:lnTo>
                <a:lnTo>
                  <a:pt x="1113074" y="847796"/>
                </a:lnTo>
                <a:lnTo>
                  <a:pt x="1212709" y="578451"/>
                </a:lnTo>
                <a:lnTo>
                  <a:pt x="1122884" y="289248"/>
                </a:lnTo>
                <a:lnTo>
                  <a:pt x="821552" y="0"/>
                </a:lnTo>
                <a:lnTo>
                  <a:pt x="452592" y="24575"/>
                </a:lnTo>
                <a:lnTo>
                  <a:pt x="157403" y="197879"/>
                </a:lnTo>
                <a:lnTo>
                  <a:pt x="28290" y="415712"/>
                </a:lnTo>
                <a:lnTo>
                  <a:pt x="0" y="711944"/>
                </a:lnTo>
                <a:lnTo>
                  <a:pt x="175883" y="681520"/>
                </a:lnTo>
                <a:close/>
              </a:path>
            </a:pathLst>
          </a:custGeom>
          <a:solidFill>
            <a:srgbClr val="00B1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26219" y="3910746"/>
            <a:ext cx="391106" cy="319675"/>
          </a:xfrm>
          <a:custGeom>
            <a:avLst/>
            <a:gdLst/>
            <a:ahLst/>
            <a:cxnLst/>
            <a:rect l="l" t="t" r="r" b="b"/>
            <a:pathLst>
              <a:path w="391106" h="319675">
                <a:moveTo>
                  <a:pt x="140211" y="0"/>
                </a:moveTo>
                <a:lnTo>
                  <a:pt x="28290" y="57359"/>
                </a:lnTo>
                <a:lnTo>
                  <a:pt x="0" y="214295"/>
                </a:lnTo>
                <a:lnTo>
                  <a:pt x="86059" y="319675"/>
                </a:lnTo>
                <a:lnTo>
                  <a:pt x="304998" y="319675"/>
                </a:lnTo>
                <a:lnTo>
                  <a:pt x="391106" y="193211"/>
                </a:lnTo>
                <a:lnTo>
                  <a:pt x="316096" y="39811"/>
                </a:lnTo>
                <a:lnTo>
                  <a:pt x="140211" y="0"/>
                </a:lnTo>
                <a:close/>
              </a:path>
            </a:pathLst>
          </a:custGeom>
          <a:solidFill>
            <a:srgbClr val="00B1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93719" y="1745571"/>
            <a:ext cx="3381067" cy="3145279"/>
          </a:xfrm>
          <a:custGeom>
            <a:avLst/>
            <a:gdLst/>
            <a:ahLst/>
            <a:cxnLst/>
            <a:rect l="l" t="t" r="r" b="b"/>
            <a:pathLst>
              <a:path w="3381067" h="3145279">
                <a:moveTo>
                  <a:pt x="2336860" y="3018815"/>
                </a:moveTo>
                <a:lnTo>
                  <a:pt x="2619762" y="2865412"/>
                </a:lnTo>
                <a:lnTo>
                  <a:pt x="2921093" y="2760023"/>
                </a:lnTo>
                <a:lnTo>
                  <a:pt x="3033015" y="2504756"/>
                </a:lnTo>
                <a:lnTo>
                  <a:pt x="3294959" y="2099608"/>
                </a:lnTo>
                <a:lnTo>
                  <a:pt x="3341728" y="1839460"/>
                </a:lnTo>
                <a:lnTo>
                  <a:pt x="3341728" y="1333251"/>
                </a:lnTo>
                <a:lnTo>
                  <a:pt x="3306056" y="1072658"/>
                </a:lnTo>
                <a:lnTo>
                  <a:pt x="3096928" y="528120"/>
                </a:lnTo>
                <a:lnTo>
                  <a:pt x="2814077" y="319674"/>
                </a:lnTo>
                <a:lnTo>
                  <a:pt x="2466023" y="51556"/>
                </a:lnTo>
                <a:lnTo>
                  <a:pt x="2155832" y="7028"/>
                </a:lnTo>
                <a:lnTo>
                  <a:pt x="1660155" y="7028"/>
                </a:lnTo>
                <a:lnTo>
                  <a:pt x="1435342" y="10565"/>
                </a:lnTo>
                <a:lnTo>
                  <a:pt x="975319" y="548026"/>
                </a:lnTo>
                <a:lnTo>
                  <a:pt x="1338135" y="462554"/>
                </a:lnTo>
                <a:lnTo>
                  <a:pt x="1725576" y="330240"/>
                </a:lnTo>
                <a:lnTo>
                  <a:pt x="2282757" y="487130"/>
                </a:lnTo>
                <a:lnTo>
                  <a:pt x="2724301" y="792794"/>
                </a:lnTo>
                <a:lnTo>
                  <a:pt x="2896469" y="1051572"/>
                </a:lnTo>
                <a:lnTo>
                  <a:pt x="2999770" y="1408700"/>
                </a:lnTo>
                <a:lnTo>
                  <a:pt x="2878039" y="1987153"/>
                </a:lnTo>
                <a:lnTo>
                  <a:pt x="2619762" y="2409896"/>
                </a:lnTo>
                <a:lnTo>
                  <a:pt x="2357768" y="2545746"/>
                </a:lnTo>
                <a:lnTo>
                  <a:pt x="2063818" y="2679230"/>
                </a:lnTo>
                <a:lnTo>
                  <a:pt x="1590269" y="2729580"/>
                </a:lnTo>
                <a:lnTo>
                  <a:pt x="1065094" y="2627682"/>
                </a:lnTo>
                <a:lnTo>
                  <a:pt x="653079" y="2195600"/>
                </a:lnTo>
                <a:lnTo>
                  <a:pt x="466142" y="1906397"/>
                </a:lnTo>
                <a:lnTo>
                  <a:pt x="400955" y="487130"/>
                </a:lnTo>
                <a:lnTo>
                  <a:pt x="161118" y="949684"/>
                </a:lnTo>
                <a:lnTo>
                  <a:pt x="52887" y="1422758"/>
                </a:lnTo>
                <a:lnTo>
                  <a:pt x="0" y="1899368"/>
                </a:lnTo>
                <a:lnTo>
                  <a:pt x="239835" y="2245978"/>
                </a:lnTo>
                <a:lnTo>
                  <a:pt x="533775" y="2709674"/>
                </a:lnTo>
                <a:lnTo>
                  <a:pt x="1220071" y="3080877"/>
                </a:lnTo>
                <a:lnTo>
                  <a:pt x="1733580" y="3131228"/>
                </a:lnTo>
                <a:lnTo>
                  <a:pt x="1927993" y="3131228"/>
                </a:lnTo>
                <a:lnTo>
                  <a:pt x="2336860" y="3018815"/>
                </a:lnTo>
                <a:close/>
              </a:path>
              <a:path w="3381067" h="3145279">
                <a:moveTo>
                  <a:pt x="455072" y="1453229"/>
                </a:moveTo>
                <a:lnTo>
                  <a:pt x="555922" y="1072658"/>
                </a:lnTo>
                <a:lnTo>
                  <a:pt x="825296" y="751804"/>
                </a:lnTo>
                <a:lnTo>
                  <a:pt x="975319" y="548026"/>
                </a:lnTo>
                <a:lnTo>
                  <a:pt x="1435342" y="10565"/>
                </a:lnTo>
                <a:lnTo>
                  <a:pt x="926120" y="166276"/>
                </a:lnTo>
                <a:lnTo>
                  <a:pt x="400955" y="487130"/>
                </a:lnTo>
                <a:lnTo>
                  <a:pt x="466142" y="1906397"/>
                </a:lnTo>
                <a:lnTo>
                  <a:pt x="455072" y="14532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9652" y="2902524"/>
            <a:ext cx="3202741" cy="2892314"/>
          </a:xfrm>
          <a:custGeom>
            <a:avLst/>
            <a:gdLst/>
            <a:ahLst/>
            <a:cxnLst/>
            <a:rect l="l" t="t" r="r" b="b"/>
            <a:pathLst>
              <a:path w="3202741" h="2892314">
                <a:moveTo>
                  <a:pt x="143902" y="0"/>
                </a:moveTo>
                <a:lnTo>
                  <a:pt x="0" y="503497"/>
                </a:lnTo>
                <a:lnTo>
                  <a:pt x="370208" y="1306812"/>
                </a:lnTo>
                <a:lnTo>
                  <a:pt x="969161" y="1786919"/>
                </a:lnTo>
                <a:lnTo>
                  <a:pt x="873241" y="1490635"/>
                </a:lnTo>
                <a:lnTo>
                  <a:pt x="697358" y="1272849"/>
                </a:lnTo>
                <a:lnTo>
                  <a:pt x="437842" y="1069120"/>
                </a:lnTo>
                <a:lnTo>
                  <a:pt x="218927" y="494158"/>
                </a:lnTo>
                <a:lnTo>
                  <a:pt x="143902" y="0"/>
                </a:lnTo>
                <a:close/>
              </a:path>
              <a:path w="3202741" h="2892314">
                <a:moveTo>
                  <a:pt x="3044049" y="-373543"/>
                </a:moveTo>
                <a:lnTo>
                  <a:pt x="2739052" y="-666285"/>
                </a:lnTo>
                <a:lnTo>
                  <a:pt x="2502921" y="-928599"/>
                </a:lnTo>
                <a:lnTo>
                  <a:pt x="2039230" y="-1055063"/>
                </a:lnTo>
                <a:lnTo>
                  <a:pt x="1694844" y="-1105395"/>
                </a:lnTo>
                <a:lnTo>
                  <a:pt x="1038077" y="-1003554"/>
                </a:lnTo>
                <a:lnTo>
                  <a:pt x="617442" y="-775201"/>
                </a:lnTo>
                <a:lnTo>
                  <a:pt x="241065" y="-455526"/>
                </a:lnTo>
                <a:lnTo>
                  <a:pt x="143902" y="0"/>
                </a:lnTo>
                <a:lnTo>
                  <a:pt x="218927" y="494158"/>
                </a:lnTo>
                <a:lnTo>
                  <a:pt x="316090" y="122925"/>
                </a:lnTo>
                <a:lnTo>
                  <a:pt x="480896" y="-330241"/>
                </a:lnTo>
                <a:lnTo>
                  <a:pt x="819139" y="-683879"/>
                </a:lnTo>
                <a:lnTo>
                  <a:pt x="1361506" y="-887608"/>
                </a:lnTo>
                <a:lnTo>
                  <a:pt x="1730517" y="-887608"/>
                </a:lnTo>
                <a:lnTo>
                  <a:pt x="2491822" y="-660435"/>
                </a:lnTo>
                <a:lnTo>
                  <a:pt x="2782106" y="-309156"/>
                </a:lnTo>
                <a:lnTo>
                  <a:pt x="2991185" y="10518"/>
                </a:lnTo>
                <a:lnTo>
                  <a:pt x="2991185" y="483591"/>
                </a:lnTo>
                <a:lnTo>
                  <a:pt x="2825160" y="1048034"/>
                </a:lnTo>
                <a:lnTo>
                  <a:pt x="2390998" y="1460210"/>
                </a:lnTo>
                <a:lnTo>
                  <a:pt x="1655456" y="1699097"/>
                </a:lnTo>
                <a:lnTo>
                  <a:pt x="1274208" y="1617124"/>
                </a:lnTo>
                <a:lnTo>
                  <a:pt x="873241" y="1490635"/>
                </a:lnTo>
                <a:lnTo>
                  <a:pt x="969161" y="1786919"/>
                </a:lnTo>
                <a:lnTo>
                  <a:pt x="1522625" y="1913383"/>
                </a:lnTo>
                <a:lnTo>
                  <a:pt x="2031848" y="1820877"/>
                </a:lnTo>
                <a:lnTo>
                  <a:pt x="2675088" y="1501202"/>
                </a:lnTo>
                <a:lnTo>
                  <a:pt x="2969037" y="1140536"/>
                </a:lnTo>
                <a:lnTo>
                  <a:pt x="3173213" y="728360"/>
                </a:lnTo>
                <a:lnTo>
                  <a:pt x="3202741" y="265805"/>
                </a:lnTo>
                <a:lnTo>
                  <a:pt x="3044049" y="-373543"/>
                </a:lnTo>
                <a:close/>
              </a:path>
            </a:pathLst>
          </a:custGeom>
          <a:solidFill>
            <a:srgbClr val="00B1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22989" y="363467"/>
            <a:ext cx="236429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Questions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346797" y="363467"/>
            <a:ext cx="98274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350" dirty="0" smtClean="0">
                <a:solidFill>
                  <a:srgbClr val="003398"/>
                </a:solidFill>
                <a:latin typeface="Verdana"/>
                <a:cs typeface="Verdana"/>
              </a:rPr>
              <a:t>T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wo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96300" y="363467"/>
            <a:ext cx="91772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IBR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80789" y="363467"/>
            <a:ext cx="129723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Plans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6797" y="140550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9698" y="1405509"/>
            <a:ext cx="6404153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Current IBR Plan – E</a:t>
            </a:r>
            <a:r>
              <a:rPr sz="3200" spc="-59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fective 7/1/13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9698" y="1963817"/>
            <a:ext cx="5939314" cy="1393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9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r>
              <a:rPr sz="2800" spc="14" dirty="0" smtClean="0">
                <a:latin typeface="Arial"/>
                <a:cs typeface="Arial"/>
              </a:rPr>
              <a:t> </a:t>
            </a:r>
            <a:r>
              <a:rPr sz="2800" spc="-50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vailable to FFEL</a:t>
            </a:r>
            <a:r>
              <a:rPr sz="2800" spc="-10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&amp; </a:t>
            </a:r>
            <a:r>
              <a:rPr sz="2800" spc="0" dirty="0" smtClean="0">
                <a:latin typeface="Arial"/>
                <a:cs typeface="Arial"/>
              </a:rPr>
              <a:t>Direct Loan</a:t>
            </a:r>
            <a:endParaRPr sz="2800" dirty="0">
              <a:latin typeface="Arial"/>
              <a:cs typeface="Arial"/>
            </a:endParaRPr>
          </a:p>
          <a:p>
            <a:pPr marL="469899" marR="55489">
              <a:lnSpc>
                <a:spcPct val="95825"/>
              </a:lnSpc>
            </a:pPr>
            <a:r>
              <a:rPr lang="en-US" sz="2800" dirty="0" smtClean="0">
                <a:latin typeface="Arial"/>
                <a:cs typeface="Arial"/>
              </a:rPr>
              <a:t>b</a:t>
            </a:r>
            <a:r>
              <a:rPr lang="en-US" sz="2800" spc="0" dirty="0" smtClean="0">
                <a:latin typeface="Arial"/>
                <a:cs typeface="Arial"/>
              </a:rPr>
              <a:t>orrowers </a:t>
            </a:r>
            <a:r>
              <a:rPr sz="2800" spc="0" dirty="0" smtClean="0">
                <a:latin typeface="Arial"/>
                <a:cs typeface="Arial"/>
              </a:rPr>
              <a:t>for both direct and FFEL</a:t>
            </a:r>
            <a:r>
              <a:rPr sz="2800" spc="-10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loans</a:t>
            </a:r>
            <a:endParaRPr sz="2800" dirty="0">
              <a:latin typeface="Arial"/>
              <a:cs typeface="Arial"/>
            </a:endParaRPr>
          </a:p>
          <a:p>
            <a:pPr marL="12700" marR="9429">
              <a:lnSpc>
                <a:spcPct val="95825"/>
              </a:lnSpc>
              <a:spcBef>
                <a:spcPts val="973"/>
              </a:spcBef>
            </a:pPr>
            <a:r>
              <a:rPr sz="3200" spc="0" dirty="0" smtClean="0">
                <a:latin typeface="Arial"/>
                <a:cs typeface="Arial"/>
              </a:rPr>
              <a:t>Final IBR Plan – E</a:t>
            </a:r>
            <a:r>
              <a:rPr sz="3200" spc="-59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fective 7/1/14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600" y="3352800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03997" y="3487817"/>
            <a:ext cx="328142" cy="395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3600" y="4114800"/>
            <a:ext cx="2883726" cy="803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63">
              <a:lnSpc>
                <a:spcPts val="2960"/>
              </a:lnSpc>
              <a:spcBef>
                <a:spcPts val="148"/>
              </a:spcBef>
            </a:pPr>
            <a:r>
              <a:rPr sz="2800" spc="-50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vailable to FFEL</a:t>
            </a:r>
            <a:endParaRPr sz="2800" dirty="0">
              <a:latin typeface="Arial"/>
              <a:cs typeface="Arial"/>
            </a:endParaRPr>
          </a:p>
          <a:p>
            <a:pPr marL="12700" marR="18280">
              <a:lnSpc>
                <a:spcPct val="95825"/>
              </a:lnSpc>
            </a:pPr>
            <a:r>
              <a:rPr sz="2800" spc="0" dirty="0" smtClean="0">
                <a:latin typeface="Arial"/>
                <a:cs typeface="Arial"/>
              </a:rPr>
              <a:t>for only the Direct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4114800"/>
            <a:ext cx="3886200" cy="803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83">
              <a:lnSpc>
                <a:spcPts val="2960"/>
              </a:lnSpc>
              <a:spcBef>
                <a:spcPts val="148"/>
              </a:spcBef>
            </a:pPr>
            <a:r>
              <a:rPr lang="en-US" sz="2800" dirty="0" smtClean="0">
                <a:latin typeface="Arial"/>
                <a:cs typeface="Arial"/>
              </a:rPr>
              <a:t>&amp; </a:t>
            </a:r>
            <a:r>
              <a:rPr sz="2800" spc="0" dirty="0" smtClean="0">
                <a:latin typeface="Arial"/>
                <a:cs typeface="Arial"/>
              </a:rPr>
              <a:t>Direct Loan</a:t>
            </a:r>
            <a:r>
              <a:rPr lang="en-US" sz="2800" spc="0" dirty="0" smtClean="0">
                <a:latin typeface="Arial"/>
                <a:cs typeface="Arial"/>
              </a:rPr>
              <a:t> borrowers </a:t>
            </a:r>
            <a:endParaRPr sz="2800" dirty="0">
              <a:latin typeface="Arial"/>
              <a:cs typeface="Arial"/>
            </a:endParaRPr>
          </a:p>
          <a:p>
            <a:pPr marL="12700" marR="53340">
              <a:lnSpc>
                <a:spcPct val="95825"/>
              </a:lnSpc>
            </a:pPr>
            <a:r>
              <a:rPr sz="2800" spc="0" dirty="0" smtClean="0">
                <a:latin typeface="Arial"/>
                <a:cs typeface="Arial"/>
              </a:rPr>
              <a:t>Loan program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600200"/>
            <a:ext cx="716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Jon Potter, Regional Director, Nelnet </a:t>
            </a:r>
            <a:r>
              <a:rPr lang="en-US" sz="2400" dirty="0" smtClean="0">
                <a:hlinkClick r:id="rId2"/>
              </a:rPr>
              <a:t>jon.potter@nelnet.net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Sun Ow, Senior Marketing Associate, Great Lakes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sun.ow@greatlakes.org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Jamal Collins, Assoc. Director, UC Berkeley School of Law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4"/>
              </a:rPr>
              <a:t>jamal.collins@ucb.edu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447763" y="363467"/>
            <a:ext cx="339951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Income-Based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14025" y="363467"/>
            <a:ext cx="268604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89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ep</a:t>
            </a:r>
            <a:r>
              <a:rPr sz="3600" spc="-29" dirty="0" smtClean="0">
                <a:solidFill>
                  <a:srgbClr val="003398"/>
                </a:solidFill>
                <a:latin typeface="Verdana"/>
                <a:cs typeface="Verdana"/>
              </a:rPr>
              <a:t>a</a:t>
            </a: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yment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66826" y="363467"/>
            <a:ext cx="1059043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smtClean="0">
                <a:solidFill>
                  <a:srgbClr val="003398"/>
                </a:solidFill>
                <a:latin typeface="Verdana"/>
                <a:cs typeface="Verdana"/>
              </a:rPr>
              <a:t>Plan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763" y="136486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0663" y="1364869"/>
            <a:ext cx="8191537" cy="4528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Currently both Direct Loan and FFEL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400"/>
              </a:lnSpc>
              <a:spcBef>
                <a:spcPts val="1"/>
              </a:spcBef>
            </a:pPr>
            <a:r>
              <a:rPr sz="3200" spc="0" dirty="0" smtClean="0">
                <a:latin typeface="Arial"/>
                <a:cs typeface="Arial"/>
              </a:rPr>
              <a:t>borrowers can use this repayment plan.</a:t>
            </a:r>
            <a:endParaRPr sz="3200" dirty="0">
              <a:latin typeface="Arial"/>
              <a:cs typeface="Arial"/>
            </a:endParaRPr>
          </a:p>
          <a:p>
            <a:pPr marL="12700" marR="924875" indent="0">
              <a:lnSpc>
                <a:spcPts val="3429"/>
              </a:lnSpc>
              <a:spcBef>
                <a:spcPts val="847"/>
              </a:spcBef>
            </a:pPr>
            <a:r>
              <a:rPr sz="3200" spc="0" dirty="0" smtClean="0">
                <a:latin typeface="Arial"/>
                <a:cs typeface="Arial"/>
              </a:rPr>
              <a:t>Graduate PLUS can use this repayment plan, but Parent PLUS cannot.</a:t>
            </a:r>
            <a:endParaRPr sz="3200" dirty="0">
              <a:latin typeface="Arial"/>
              <a:cs typeface="Arial"/>
            </a:endParaRPr>
          </a:p>
          <a:p>
            <a:pPr marL="12700" marR="1623996" indent="0">
              <a:lnSpc>
                <a:spcPts val="3529"/>
              </a:lnSpc>
              <a:spcBef>
                <a:spcPts val="663"/>
              </a:spcBef>
            </a:pPr>
            <a:r>
              <a:rPr sz="3200" spc="0" dirty="0" smtClean="0">
                <a:latin typeface="Arial"/>
                <a:cs typeface="Arial"/>
              </a:rPr>
              <a:t>It cannot be used to repay defaulted student loans.</a:t>
            </a:r>
            <a:endParaRPr sz="3200" dirty="0">
              <a:latin typeface="Arial"/>
              <a:cs typeface="Arial"/>
            </a:endParaRPr>
          </a:p>
          <a:p>
            <a:pPr marL="12700" marR="856632" indent="0">
              <a:lnSpc>
                <a:spcPts val="3679"/>
              </a:lnSpc>
              <a:spcBef>
                <a:spcPts val="458"/>
              </a:spcBef>
            </a:pPr>
            <a:r>
              <a:rPr sz="3200" spc="0" dirty="0" smtClean="0">
                <a:latin typeface="Arial"/>
                <a:cs typeface="Arial"/>
              </a:rPr>
              <a:t>If the 10 year Standard Repayment Plan </a:t>
            </a:r>
            <a:endParaRPr sz="3200" dirty="0">
              <a:latin typeface="Arial"/>
              <a:cs typeface="Arial"/>
            </a:endParaRPr>
          </a:p>
          <a:p>
            <a:pPr marL="12700" marR="856632">
              <a:lnSpc>
                <a:spcPts val="3679"/>
              </a:lnSpc>
            </a:pPr>
            <a:r>
              <a:rPr sz="3200" spc="0" dirty="0" smtClean="0">
                <a:latin typeface="Arial"/>
                <a:cs typeface="Arial"/>
              </a:rPr>
              <a:t>has a higher monthly payment than the </a:t>
            </a:r>
            <a:endParaRPr sz="3200" dirty="0">
              <a:latin typeface="Arial"/>
              <a:cs typeface="Arial"/>
            </a:endParaRPr>
          </a:p>
          <a:p>
            <a:pPr marL="12700" marR="856632">
              <a:lnSpc>
                <a:spcPts val="3679"/>
              </a:lnSpc>
            </a:pPr>
            <a:r>
              <a:rPr sz="3200" spc="0" dirty="0" smtClean="0">
                <a:latin typeface="Arial"/>
                <a:cs typeface="Arial"/>
              </a:rPr>
              <a:t>IBR, student can qualify to use the plan.</a:t>
            </a:r>
            <a:endParaRPr sz="3200" dirty="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648"/>
              </a:spcBef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7763" y="233870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763" y="330390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47763" y="428180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422997" y="385169"/>
            <a:ext cx="7471506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Income-Contingent </a:t>
            </a:r>
            <a:r>
              <a:rPr sz="3200" spc="-79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ep</a:t>
            </a:r>
            <a:r>
              <a:rPr sz="3200" spc="-25" dirty="0" smtClean="0">
                <a:solidFill>
                  <a:srgbClr val="003398"/>
                </a:solidFill>
                <a:latin typeface="Verdana"/>
                <a:cs typeface="Verdana"/>
              </a:rPr>
              <a:t>a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yment Plan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2997" y="1405509"/>
            <a:ext cx="287650" cy="1028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19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5897" y="1405509"/>
            <a:ext cx="7266662" cy="3644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73">
              <a:lnSpc>
                <a:spcPts val="3370"/>
              </a:lnSpc>
              <a:spcBef>
                <a:spcPts val="168"/>
              </a:spcBef>
            </a:pPr>
            <a:r>
              <a:rPr sz="3200" spc="-5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vailable to Direct Loan borrowers onl</a:t>
            </a:r>
            <a:r>
              <a:rPr sz="3200" spc="-234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12700" indent="0">
              <a:lnSpc>
                <a:spcPct val="99754"/>
              </a:lnSpc>
              <a:spcBef>
                <a:spcPts val="719"/>
              </a:spcBef>
            </a:pPr>
            <a:r>
              <a:rPr sz="3200" spc="0" dirty="0" smtClean="0">
                <a:latin typeface="Arial"/>
                <a:cs typeface="Arial"/>
              </a:rPr>
              <a:t>Graduate PLUS can use this repayment plan, but Parent PLUS cannot.</a:t>
            </a:r>
            <a:endParaRPr sz="3200">
              <a:latin typeface="Arial"/>
              <a:cs typeface="Arial"/>
            </a:endParaRPr>
          </a:p>
          <a:p>
            <a:pPr marL="12700" marR="57398">
              <a:lnSpc>
                <a:spcPct val="95825"/>
              </a:lnSpc>
              <a:spcBef>
                <a:spcPts val="741"/>
              </a:spcBef>
            </a:pPr>
            <a:r>
              <a:rPr sz="3200" spc="0" dirty="0" smtClean="0">
                <a:latin typeface="Arial"/>
                <a:cs typeface="Arial"/>
              </a:rPr>
              <a:t>Students who consolidate into a Direct</a:t>
            </a:r>
            <a:endParaRPr sz="3200">
              <a:latin typeface="Arial"/>
              <a:cs typeface="Arial"/>
            </a:endParaRPr>
          </a:p>
          <a:p>
            <a:pPr marL="12700" marR="428102" indent="0">
              <a:lnSpc>
                <a:spcPts val="3679"/>
              </a:lnSpc>
              <a:spcBef>
                <a:spcPts val="150"/>
              </a:spcBef>
            </a:pPr>
            <a:r>
              <a:rPr sz="3200" spc="0" dirty="0" smtClean="0">
                <a:latin typeface="Arial"/>
                <a:cs typeface="Arial"/>
              </a:rPr>
              <a:t>Consolidation Loan can use this plan. </a:t>
            </a:r>
            <a:endParaRPr sz="3200">
              <a:latin typeface="Arial"/>
              <a:cs typeface="Arial"/>
            </a:endParaRPr>
          </a:p>
          <a:p>
            <a:pPr marL="12700" marR="428102">
              <a:lnSpc>
                <a:spcPts val="3679"/>
              </a:lnSpc>
              <a:spcBef>
                <a:spcPts val="989"/>
              </a:spcBef>
            </a:pPr>
            <a:r>
              <a:rPr sz="3200" spc="0" dirty="0" smtClean="0">
                <a:latin typeface="Arial"/>
                <a:cs typeface="Arial"/>
              </a:rPr>
              <a:t>Normally students cannot use ICR to</a:t>
            </a:r>
            <a:endParaRPr sz="3200">
              <a:latin typeface="Arial"/>
              <a:cs typeface="Arial"/>
            </a:endParaRPr>
          </a:p>
          <a:p>
            <a:pPr marL="12700" marR="57398">
              <a:lnSpc>
                <a:spcPts val="2870"/>
              </a:lnSpc>
              <a:spcBef>
                <a:spcPts val="1133"/>
              </a:spcBef>
            </a:pPr>
            <a:r>
              <a:rPr sz="4800" spc="0" baseline="1811" dirty="0" smtClean="0">
                <a:latin typeface="Arial"/>
                <a:cs typeface="Arial"/>
              </a:rPr>
              <a:t>repay a defaulted student loan.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2997" y="30524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2997" y="413194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371563" y="385169"/>
            <a:ext cx="6794809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-79" dirty="0" smtClean="0">
                <a:solidFill>
                  <a:srgbClr val="003398"/>
                </a:solidFill>
                <a:latin typeface="Verdana"/>
                <a:cs typeface="Verdana"/>
              </a:rPr>
              <a:t>P</a:t>
            </a:r>
            <a:r>
              <a:rPr sz="3200" spc="-25" dirty="0" smtClean="0">
                <a:solidFill>
                  <a:srgbClr val="003398"/>
                </a:solidFill>
                <a:latin typeface="Verdana"/>
                <a:cs typeface="Verdana"/>
              </a:rPr>
              <a:t>a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y as </a:t>
            </a:r>
            <a:r>
              <a:rPr sz="3200" spc="-200" dirty="0" smtClean="0">
                <a:solidFill>
                  <a:srgbClr val="003398"/>
                </a:solidFill>
                <a:latin typeface="Verdana"/>
                <a:cs typeface="Verdana"/>
              </a:rPr>
              <a:t>Y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ou Earn </a:t>
            </a:r>
            <a:r>
              <a:rPr sz="3200" spc="-79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ep</a:t>
            </a:r>
            <a:r>
              <a:rPr sz="3200" spc="-25" dirty="0" smtClean="0">
                <a:solidFill>
                  <a:srgbClr val="003398"/>
                </a:solidFill>
                <a:latin typeface="Verdana"/>
                <a:cs typeface="Verdana"/>
              </a:rPr>
              <a:t>a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yment Plan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1563" y="136486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4463" y="1364869"/>
            <a:ext cx="7266662" cy="1841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-5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vailable to Direct Loan new borrowers</a:t>
            </a:r>
            <a:endParaRPr sz="3200">
              <a:latin typeface="Arial"/>
              <a:cs typeface="Arial"/>
            </a:endParaRPr>
          </a:p>
          <a:p>
            <a:pPr marL="12700" marR="57398">
              <a:lnSpc>
                <a:spcPts val="3400"/>
              </a:lnSpc>
              <a:spcBef>
                <a:spcPts val="1"/>
              </a:spcBef>
            </a:pPr>
            <a:r>
              <a:rPr sz="3200" spc="0" dirty="0" smtClean="0">
                <a:latin typeface="Arial"/>
                <a:cs typeface="Arial"/>
              </a:rPr>
              <a:t>onl</a:t>
            </a:r>
            <a:r>
              <a:rPr sz="3200" spc="-234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12700" indent="0">
              <a:lnSpc>
                <a:spcPts val="3429"/>
              </a:lnSpc>
              <a:spcBef>
                <a:spcPts val="847"/>
              </a:spcBef>
            </a:pPr>
            <a:r>
              <a:rPr sz="3200" spc="0" dirty="0" smtClean="0">
                <a:latin typeface="Arial"/>
                <a:cs typeface="Arial"/>
              </a:rPr>
              <a:t>Graduate PLUS can use this repayment plan, but Parent PLUS cannot.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1563" y="233870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1563" y="330390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4464" y="3303905"/>
            <a:ext cx="5123701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New borrower is defined as: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7587" y="3303905"/>
            <a:ext cx="538419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no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14463" y="3752469"/>
            <a:ext cx="8191537" cy="214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outstanding loans as of 10/1/07 and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400"/>
              </a:lnSpc>
              <a:spcBef>
                <a:spcPts val="1"/>
              </a:spcBef>
            </a:pPr>
            <a:r>
              <a:rPr sz="3200" spc="0" dirty="0" smtClean="0">
                <a:latin typeface="Arial"/>
                <a:cs typeface="Arial"/>
              </a:rPr>
              <a:t>received a disbursement of a Direct Loan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500"/>
              </a:lnSpc>
              <a:spcBef>
                <a:spcPts val="4"/>
              </a:spcBef>
            </a:pPr>
            <a:r>
              <a:rPr sz="3200" spc="0" dirty="0" smtClean="0">
                <a:latin typeface="Arial"/>
                <a:cs typeface="Arial"/>
              </a:rPr>
              <a:t>on or after 10/01/</a:t>
            </a:r>
            <a:r>
              <a:rPr sz="3200" spc="-234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1 or received a Direct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400"/>
              </a:lnSpc>
            </a:pPr>
            <a:r>
              <a:rPr sz="3200" spc="0" dirty="0" smtClean="0">
                <a:latin typeface="Arial"/>
                <a:cs typeface="Arial"/>
              </a:rPr>
              <a:t>Consolidation Loan on or after 10/1/</a:t>
            </a:r>
            <a:r>
              <a:rPr sz="3200" spc="-234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1.</a:t>
            </a:r>
            <a:endParaRPr sz="3200" dirty="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1452"/>
              </a:spcBef>
            </a:pP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295363" y="385169"/>
            <a:ext cx="6701656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Comparison of </a:t>
            </a:r>
            <a:r>
              <a:rPr sz="3200" spc="-79" dirty="0" smtClean="0">
                <a:solidFill>
                  <a:srgbClr val="003398"/>
                </a:solidFill>
                <a:latin typeface="Verdana"/>
                <a:cs typeface="Verdana"/>
              </a:rPr>
              <a:t>R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ep</a:t>
            </a:r>
            <a:r>
              <a:rPr sz="3200" spc="-25" dirty="0" smtClean="0">
                <a:solidFill>
                  <a:srgbClr val="003398"/>
                </a:solidFill>
                <a:latin typeface="Verdana"/>
                <a:cs typeface="Verdana"/>
              </a:rPr>
              <a:t>a</a:t>
            </a: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yment Plans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5363" y="136486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8263" y="1364869"/>
            <a:ext cx="6893628" cy="2273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IBR and </a:t>
            </a:r>
            <a:r>
              <a:rPr sz="3200" spc="-234" dirty="0" smtClean="0">
                <a:latin typeface="Arial"/>
                <a:cs typeface="Arial"/>
              </a:rPr>
              <a:t>PA</a:t>
            </a:r>
            <a:r>
              <a:rPr sz="3200" spc="0" dirty="0" smtClean="0">
                <a:latin typeface="Arial"/>
                <a:cs typeface="Arial"/>
              </a:rPr>
              <a:t>YE require partial financial</a:t>
            </a:r>
            <a:endParaRPr sz="3200">
              <a:latin typeface="Arial"/>
              <a:cs typeface="Arial"/>
            </a:endParaRPr>
          </a:p>
          <a:p>
            <a:pPr marL="12700" marR="60959">
              <a:lnSpc>
                <a:spcPts val="3400"/>
              </a:lnSpc>
              <a:spcBef>
                <a:spcPts val="1"/>
              </a:spcBef>
            </a:pPr>
            <a:r>
              <a:rPr sz="3200" spc="0" dirty="0" smtClean="0">
                <a:latin typeface="Arial"/>
                <a:cs typeface="Arial"/>
              </a:rPr>
              <a:t>hardship – ICR does not.</a:t>
            </a:r>
            <a:endParaRPr sz="3200">
              <a:latin typeface="Arial"/>
              <a:cs typeface="Arial"/>
            </a:endParaRPr>
          </a:p>
          <a:p>
            <a:pPr marL="12700" marR="26895" indent="0">
              <a:lnSpc>
                <a:spcPts val="3679"/>
              </a:lnSpc>
              <a:spcBef>
                <a:spcPts val="634"/>
              </a:spcBef>
            </a:pPr>
            <a:r>
              <a:rPr sz="3200" spc="0" dirty="0" smtClean="0">
                <a:latin typeface="Arial"/>
                <a:cs typeface="Arial"/>
              </a:rPr>
              <a:t>ICR and current IBR have a 25 year </a:t>
            </a:r>
            <a:endParaRPr sz="3200">
              <a:latin typeface="Arial"/>
              <a:cs typeface="Arial"/>
            </a:endParaRPr>
          </a:p>
          <a:p>
            <a:pPr marL="12700" marR="26895">
              <a:lnSpc>
                <a:spcPts val="3679"/>
              </a:lnSpc>
            </a:pPr>
            <a:r>
              <a:rPr sz="3200" spc="0" dirty="0" smtClean="0">
                <a:latin typeface="Arial"/>
                <a:cs typeface="Arial"/>
              </a:rPr>
              <a:t>maximum; new IBR and </a:t>
            </a:r>
            <a:r>
              <a:rPr sz="3200" spc="-234" dirty="0" smtClean="0">
                <a:latin typeface="Arial"/>
                <a:cs typeface="Arial"/>
              </a:rPr>
              <a:t>PA</a:t>
            </a:r>
            <a:r>
              <a:rPr sz="3200" spc="0" dirty="0" smtClean="0">
                <a:latin typeface="Arial"/>
                <a:cs typeface="Arial"/>
              </a:rPr>
              <a:t>YE have a </a:t>
            </a:r>
            <a:endParaRPr sz="3200">
              <a:latin typeface="Arial"/>
              <a:cs typeface="Arial"/>
            </a:endParaRPr>
          </a:p>
          <a:p>
            <a:pPr marL="12700" marR="26895">
              <a:lnSpc>
                <a:spcPts val="3679"/>
              </a:lnSpc>
            </a:pPr>
            <a:r>
              <a:rPr sz="3200" spc="0" dirty="0" smtClean="0">
                <a:latin typeface="Arial"/>
                <a:cs typeface="Arial"/>
              </a:rPr>
              <a:t>year maximum.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5363" y="233870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35115" y="2774569"/>
            <a:ext cx="538419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20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5363" y="374840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8263" y="3748405"/>
            <a:ext cx="8191537" cy="21452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All plans allow a variable monthly </a:t>
            </a:r>
            <a:r>
              <a:rPr lang="en-US" sz="3200" spc="0" dirty="0" smtClean="0">
                <a:latin typeface="Arial"/>
                <a:cs typeface="Arial"/>
              </a:rPr>
              <a:t>	</a:t>
            </a:r>
          </a:p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lang="en-US" sz="320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ayment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amount.</a:t>
            </a:r>
            <a:endParaRPr sz="3200" dirty="0">
              <a:latin typeface="Arial"/>
              <a:cs typeface="Arial"/>
            </a:endParaRPr>
          </a:p>
          <a:p>
            <a:pPr marL="12700" marR="1339172" indent="0">
              <a:lnSpc>
                <a:spcPts val="3429"/>
              </a:lnSpc>
              <a:spcBef>
                <a:spcPts val="845"/>
              </a:spcBef>
            </a:pPr>
            <a:r>
              <a:rPr sz="3200" spc="0" dirty="0" smtClean="0">
                <a:latin typeface="Arial"/>
                <a:cs typeface="Arial"/>
              </a:rPr>
              <a:t>Documentation requirements di</a:t>
            </a:r>
            <a:r>
              <a:rPr sz="3200" spc="-59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fer by plan.</a:t>
            </a:r>
            <a:endParaRPr sz="3200" dirty="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643"/>
              </a:spcBef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95363" y="4726305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346789" y="385169"/>
            <a:ext cx="7752383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003398"/>
                </a:solidFill>
                <a:latin typeface="Verdana"/>
                <a:cs typeface="Verdana"/>
              </a:rPr>
              <a:t>Definition of partial financial hardship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6789" y="1405509"/>
            <a:ext cx="287650" cy="448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Arial"/>
                <a:cs typeface="Arial"/>
              </a:rPr>
              <a:t>• 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9690" y="1405509"/>
            <a:ext cx="5364523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Current IBR (e</a:t>
            </a:r>
            <a:r>
              <a:rPr sz="3200" spc="-59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fective 7/1/13)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3989" y="1963817"/>
            <a:ext cx="328142" cy="395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Arial"/>
                <a:cs typeface="Arial"/>
              </a:rPr>
              <a:t>– 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6890" y="1963817"/>
            <a:ext cx="6463710" cy="3065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6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10 year standard payment amount on eligible</a:t>
            </a:r>
            <a:r>
              <a:rPr lang="en-US" sz="2800" spc="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loans exceeds 15% of di</a:t>
            </a:r>
            <a:r>
              <a:rPr sz="2800" spc="-50" dirty="0" smtClean="0">
                <a:latin typeface="Arial"/>
                <a:cs typeface="Arial"/>
              </a:rPr>
              <a:t>f</a:t>
            </a:r>
            <a:r>
              <a:rPr sz="2800" spc="0" dirty="0" smtClean="0">
                <a:latin typeface="Arial"/>
                <a:cs typeface="Arial"/>
              </a:rPr>
              <a:t>ference between AGI and 150% of US Department of Health and Human Services (HHS) annual poverty guideline amount based on borrowe</a:t>
            </a:r>
            <a:r>
              <a:rPr sz="2800" spc="104" dirty="0" smtClean="0">
                <a:latin typeface="Arial"/>
                <a:cs typeface="Arial"/>
              </a:rPr>
              <a:t>r</a:t>
            </a:r>
            <a:r>
              <a:rPr sz="2800" spc="-50" dirty="0" smtClean="0">
                <a:latin typeface="Arial"/>
                <a:cs typeface="Arial"/>
              </a:rPr>
              <a:t>’</a:t>
            </a:r>
            <a:r>
              <a:rPr sz="2800" spc="0" dirty="0" smtClean="0">
                <a:latin typeface="Arial"/>
                <a:cs typeface="Arial"/>
              </a:rPr>
              <a:t>s family size and state of legal residence.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5919</TotalTime>
  <Words>1088</Words>
  <Application>Microsoft Office PowerPoint</Application>
  <PresentationFormat>On-screen Show (4:3)</PresentationFormat>
  <Paragraphs>367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IBR, ICR, PAYE  What the difference?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Payment Plan Participation Rates – Great Lakes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User_Account</dc:creator>
  <cp:lastModifiedBy>Ow, Sun</cp:lastModifiedBy>
  <cp:revision>25</cp:revision>
  <dcterms:created xsi:type="dcterms:W3CDTF">2013-11-12T19:58:27Z</dcterms:created>
  <dcterms:modified xsi:type="dcterms:W3CDTF">2013-12-04T18:48:04Z</dcterms:modified>
</cp:coreProperties>
</file>